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737" autoAdjust="0"/>
  </p:normalViewPr>
  <p:slideViewPr>
    <p:cSldViewPr showGuides="1">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8A47840-5824-48DA-B910-98E684CC0603}"/>
    <pc:docChg chg="modSld">
      <pc:chgData name="" userId="" providerId="" clId="Web-{08A47840-5824-48DA-B910-98E684CC0603}" dt="2019-09-03T20:23:28.458" v="141" actId="20577"/>
      <pc:docMkLst>
        <pc:docMk/>
      </pc:docMkLst>
      <pc:sldChg chg="modSp">
        <pc:chgData name="" userId="" providerId="" clId="Web-{08A47840-5824-48DA-B910-98E684CC0603}" dt="2019-09-03T20:17:14.062" v="21" actId="1076"/>
        <pc:sldMkLst>
          <pc:docMk/>
          <pc:sldMk cId="0" sldId="266"/>
        </pc:sldMkLst>
        <pc:spChg chg="mod">
          <ac:chgData name="" userId="" providerId="" clId="Web-{08A47840-5824-48DA-B910-98E684CC0603}" dt="2019-09-03T20:16:43.781" v="16" actId="20577"/>
          <ac:spMkLst>
            <pc:docMk/>
            <pc:sldMk cId="0" sldId="266"/>
            <ac:spMk id="90" creationId="{00000000-0000-0000-0000-000000000000}"/>
          </ac:spMkLst>
        </pc:spChg>
        <pc:spChg chg="mod">
          <ac:chgData name="" userId="" providerId="" clId="Web-{08A47840-5824-48DA-B910-98E684CC0603}" dt="2019-09-03T20:17:14.062" v="21" actId="1076"/>
          <ac:spMkLst>
            <pc:docMk/>
            <pc:sldMk cId="0" sldId="266"/>
            <ac:spMk id="91" creationId="{00000000-0000-0000-0000-000000000000}"/>
          </ac:spMkLst>
        </pc:spChg>
      </pc:sldChg>
      <pc:sldChg chg="modSp">
        <pc:chgData name="" userId="" providerId="" clId="Web-{08A47840-5824-48DA-B910-98E684CC0603}" dt="2019-09-03T20:18:06.313" v="38" actId="20577"/>
        <pc:sldMkLst>
          <pc:docMk/>
          <pc:sldMk cId="0" sldId="267"/>
        </pc:sldMkLst>
        <pc:spChg chg="mod">
          <ac:chgData name="" userId="" providerId="" clId="Web-{08A47840-5824-48DA-B910-98E684CC0603}" dt="2019-09-03T20:17:33.125" v="24" actId="20577"/>
          <ac:spMkLst>
            <pc:docMk/>
            <pc:sldMk cId="0" sldId="267"/>
            <ac:spMk id="95" creationId="{00000000-0000-0000-0000-000000000000}"/>
          </ac:spMkLst>
        </pc:spChg>
        <pc:spChg chg="mod">
          <ac:chgData name="" userId="" providerId="" clId="Web-{08A47840-5824-48DA-B910-98E684CC0603}" dt="2019-09-03T20:17:55.375" v="34" actId="20577"/>
          <ac:spMkLst>
            <pc:docMk/>
            <pc:sldMk cId="0" sldId="267"/>
            <ac:spMk id="97" creationId="{00000000-0000-0000-0000-000000000000}"/>
          </ac:spMkLst>
        </pc:spChg>
        <pc:spChg chg="mod">
          <ac:chgData name="" userId="" providerId="" clId="Web-{08A47840-5824-48DA-B910-98E684CC0603}" dt="2019-09-03T20:17:47.985" v="30" actId="20577"/>
          <ac:spMkLst>
            <pc:docMk/>
            <pc:sldMk cId="0" sldId="267"/>
            <ac:spMk id="98" creationId="{00000000-0000-0000-0000-000000000000}"/>
          </ac:spMkLst>
        </pc:spChg>
        <pc:spChg chg="mod">
          <ac:chgData name="" userId="" providerId="" clId="Web-{08A47840-5824-48DA-B910-98E684CC0603}" dt="2019-09-03T20:18:06.313" v="38" actId="20577"/>
          <ac:spMkLst>
            <pc:docMk/>
            <pc:sldMk cId="0" sldId="267"/>
            <ac:spMk id="99" creationId="{00000000-0000-0000-0000-000000000000}"/>
          </ac:spMkLst>
        </pc:spChg>
      </pc:sldChg>
      <pc:sldChg chg="modSp">
        <pc:chgData name="" userId="" providerId="" clId="Web-{08A47840-5824-48DA-B910-98E684CC0603}" dt="2019-09-03T20:18:22.266" v="46" actId="20577"/>
        <pc:sldMkLst>
          <pc:docMk/>
          <pc:sldMk cId="0" sldId="268"/>
        </pc:sldMkLst>
        <pc:spChg chg="mod">
          <ac:chgData name="" userId="" providerId="" clId="Web-{08A47840-5824-48DA-B910-98E684CC0603}" dt="2019-09-03T20:18:22.266" v="46" actId="20577"/>
          <ac:spMkLst>
            <pc:docMk/>
            <pc:sldMk cId="0" sldId="268"/>
            <ac:spMk id="103" creationId="{00000000-0000-0000-0000-000000000000}"/>
          </ac:spMkLst>
        </pc:spChg>
        <pc:spChg chg="mod">
          <ac:chgData name="" userId="" providerId="" clId="Web-{08A47840-5824-48DA-B910-98E684CC0603}" dt="2019-09-03T20:18:15.391" v="42" actId="20577"/>
          <ac:spMkLst>
            <pc:docMk/>
            <pc:sldMk cId="0" sldId="268"/>
            <ac:spMk id="105" creationId="{00000000-0000-0000-0000-000000000000}"/>
          </ac:spMkLst>
        </pc:spChg>
      </pc:sldChg>
      <pc:sldChg chg="modSp">
        <pc:chgData name="" userId="" providerId="" clId="Web-{08A47840-5824-48DA-B910-98E684CC0603}" dt="2019-09-03T20:19:10.267" v="69"/>
        <pc:sldMkLst>
          <pc:docMk/>
          <pc:sldMk cId="0" sldId="269"/>
        </pc:sldMkLst>
        <pc:spChg chg="mod">
          <ac:chgData name="" userId="" providerId="" clId="Web-{08A47840-5824-48DA-B910-98E684CC0603}" dt="2019-09-03T20:18:35.907" v="48" actId="14100"/>
          <ac:spMkLst>
            <pc:docMk/>
            <pc:sldMk cId="0" sldId="269"/>
            <ac:spMk id="107" creationId="{00000000-0000-0000-0000-000000000000}"/>
          </ac:spMkLst>
        </pc:spChg>
        <pc:spChg chg="mod">
          <ac:chgData name="" userId="" providerId="" clId="Web-{08A47840-5824-48DA-B910-98E684CC0603}" dt="2019-09-03T20:18:41.704" v="50" actId="1076"/>
          <ac:spMkLst>
            <pc:docMk/>
            <pc:sldMk cId="0" sldId="269"/>
            <ac:spMk id="115" creationId="{00000000-0000-0000-0000-000000000000}"/>
          </ac:spMkLst>
        </pc:spChg>
        <pc:graphicFrameChg chg="mod modGraphic">
          <ac:chgData name="" userId="" providerId="" clId="Web-{08A47840-5824-48DA-B910-98E684CC0603}" dt="2019-09-03T20:19:10.267" v="69"/>
          <ac:graphicFrameMkLst>
            <pc:docMk/>
            <pc:sldMk cId="0" sldId="269"/>
            <ac:graphicFrameMk id="111" creationId="{00000000-0000-0000-0000-000000000000}"/>
          </ac:graphicFrameMkLst>
        </pc:graphicFrameChg>
      </pc:sldChg>
      <pc:sldChg chg="modSp">
        <pc:chgData name="" userId="" providerId="" clId="Web-{08A47840-5824-48DA-B910-98E684CC0603}" dt="2019-09-03T20:19:24.048" v="72" actId="20577"/>
        <pc:sldMkLst>
          <pc:docMk/>
          <pc:sldMk cId="0" sldId="270"/>
        </pc:sldMkLst>
        <pc:spChg chg="mod">
          <ac:chgData name="" userId="" providerId="" clId="Web-{08A47840-5824-48DA-B910-98E684CC0603}" dt="2019-09-03T20:19:24.048" v="72" actId="20577"/>
          <ac:spMkLst>
            <pc:docMk/>
            <pc:sldMk cId="0" sldId="270"/>
            <ac:spMk id="119" creationId="{00000000-0000-0000-0000-000000000000}"/>
          </ac:spMkLst>
        </pc:spChg>
      </pc:sldChg>
      <pc:sldChg chg="modSp">
        <pc:chgData name="" userId="" providerId="" clId="Web-{08A47840-5824-48DA-B910-98E684CC0603}" dt="2019-09-03T20:19:31.799" v="76" actId="20577"/>
        <pc:sldMkLst>
          <pc:docMk/>
          <pc:sldMk cId="0" sldId="271"/>
        </pc:sldMkLst>
        <pc:spChg chg="mod">
          <ac:chgData name="" userId="" providerId="" clId="Web-{08A47840-5824-48DA-B910-98E684CC0603}" dt="2019-09-03T20:19:31.799" v="76" actId="20577"/>
          <ac:spMkLst>
            <pc:docMk/>
            <pc:sldMk cId="0" sldId="271"/>
            <ac:spMk id="125" creationId="{00000000-0000-0000-0000-000000000000}"/>
          </ac:spMkLst>
        </pc:spChg>
      </pc:sldChg>
      <pc:sldChg chg="delSp modSp">
        <pc:chgData name="" userId="" providerId="" clId="Web-{08A47840-5824-48DA-B910-98E684CC0603}" dt="2019-09-03T20:20:38.612" v="91" actId="1076"/>
        <pc:sldMkLst>
          <pc:docMk/>
          <pc:sldMk cId="0" sldId="275"/>
        </pc:sldMkLst>
        <pc:spChg chg="del">
          <ac:chgData name="" userId="" providerId="" clId="Web-{08A47840-5824-48DA-B910-98E684CC0603}" dt="2019-09-03T20:20:21.081" v="88"/>
          <ac:spMkLst>
            <pc:docMk/>
            <pc:sldMk cId="0" sldId="275"/>
            <ac:spMk id="138" creationId="{00000000-0000-0000-0000-000000000000}"/>
          </ac:spMkLst>
        </pc:spChg>
        <pc:spChg chg="mod">
          <ac:chgData name="" userId="" providerId="" clId="Web-{08A47840-5824-48DA-B910-98E684CC0603}" dt="2019-09-03T20:20:29.284" v="90" actId="1076"/>
          <ac:spMkLst>
            <pc:docMk/>
            <pc:sldMk cId="0" sldId="275"/>
            <ac:spMk id="139" creationId="{00000000-0000-0000-0000-000000000000}"/>
          </ac:spMkLst>
        </pc:spChg>
        <pc:spChg chg="mod">
          <ac:chgData name="" userId="" providerId="" clId="Web-{08A47840-5824-48DA-B910-98E684CC0603}" dt="2019-09-03T20:20:24.143" v="89" actId="1076"/>
          <ac:spMkLst>
            <pc:docMk/>
            <pc:sldMk cId="0" sldId="275"/>
            <ac:spMk id="141" creationId="{00000000-0000-0000-0000-000000000000}"/>
          </ac:spMkLst>
        </pc:spChg>
        <pc:spChg chg="mod">
          <ac:chgData name="" userId="" providerId="" clId="Web-{08A47840-5824-48DA-B910-98E684CC0603}" dt="2019-09-03T20:20:38.612" v="91" actId="1076"/>
          <ac:spMkLst>
            <pc:docMk/>
            <pc:sldMk cId="0" sldId="275"/>
            <ac:spMk id="142" creationId="{00000000-0000-0000-0000-000000000000}"/>
          </ac:spMkLst>
        </pc:spChg>
      </pc:sldChg>
      <pc:sldChg chg="delSp modSp">
        <pc:chgData name="" userId="" providerId="" clId="Web-{08A47840-5824-48DA-B910-98E684CC0603}" dt="2019-09-03T20:21:09.019" v="102" actId="1076"/>
        <pc:sldMkLst>
          <pc:docMk/>
          <pc:sldMk cId="0" sldId="276"/>
        </pc:sldMkLst>
        <pc:spChg chg="del">
          <ac:chgData name="" userId="" providerId="" clId="Web-{08A47840-5824-48DA-B910-98E684CC0603}" dt="2019-09-03T20:21:02.831" v="101"/>
          <ac:spMkLst>
            <pc:docMk/>
            <pc:sldMk cId="0" sldId="276"/>
            <ac:spMk id="144" creationId="{00000000-0000-0000-0000-000000000000}"/>
          </ac:spMkLst>
        </pc:spChg>
        <pc:spChg chg="mod">
          <ac:chgData name="" userId="" providerId="" clId="Web-{08A47840-5824-48DA-B910-98E684CC0603}" dt="2019-09-03T20:21:09.019" v="102" actId="1076"/>
          <ac:spMkLst>
            <pc:docMk/>
            <pc:sldMk cId="0" sldId="276"/>
            <ac:spMk id="145" creationId="{00000000-0000-0000-0000-000000000000}"/>
          </ac:spMkLst>
        </pc:spChg>
        <pc:spChg chg="mod">
          <ac:chgData name="" userId="" providerId="" clId="Web-{08A47840-5824-48DA-B910-98E684CC0603}" dt="2019-09-03T20:20:49.846" v="94" actId="20577"/>
          <ac:spMkLst>
            <pc:docMk/>
            <pc:sldMk cId="0" sldId="276"/>
            <ac:spMk id="147" creationId="{00000000-0000-0000-0000-000000000000}"/>
          </ac:spMkLst>
        </pc:spChg>
        <pc:spChg chg="mod">
          <ac:chgData name="" userId="" providerId="" clId="Web-{08A47840-5824-48DA-B910-98E684CC0603}" dt="2019-09-03T20:20:56.237" v="98" actId="20577"/>
          <ac:spMkLst>
            <pc:docMk/>
            <pc:sldMk cId="0" sldId="276"/>
            <ac:spMk id="149" creationId="{00000000-0000-0000-0000-000000000000}"/>
          </ac:spMkLst>
        </pc:spChg>
      </pc:sldChg>
      <pc:sldChg chg="modSp">
        <pc:chgData name="" userId="" providerId="" clId="Web-{08A47840-5824-48DA-B910-98E684CC0603}" dt="2019-09-03T20:21:19.270" v="105" actId="20577"/>
        <pc:sldMkLst>
          <pc:docMk/>
          <pc:sldMk cId="0" sldId="277"/>
        </pc:sldMkLst>
        <pc:spChg chg="mod">
          <ac:chgData name="" userId="" providerId="" clId="Web-{08A47840-5824-48DA-B910-98E684CC0603}" dt="2019-09-03T20:21:19.270" v="105" actId="20577"/>
          <ac:spMkLst>
            <pc:docMk/>
            <pc:sldMk cId="0" sldId="277"/>
            <ac:spMk id="153" creationId="{00000000-0000-0000-0000-000000000000}"/>
          </ac:spMkLst>
        </pc:spChg>
      </pc:sldChg>
      <pc:sldChg chg="modSp">
        <pc:chgData name="" userId="" providerId="" clId="Web-{08A47840-5824-48DA-B910-98E684CC0603}" dt="2019-09-03T20:21:26.659" v="109" actId="20577"/>
        <pc:sldMkLst>
          <pc:docMk/>
          <pc:sldMk cId="0" sldId="278"/>
        </pc:sldMkLst>
        <pc:spChg chg="mod">
          <ac:chgData name="" userId="" providerId="" clId="Web-{08A47840-5824-48DA-B910-98E684CC0603}" dt="2019-09-03T20:21:26.659" v="109" actId="20577"/>
          <ac:spMkLst>
            <pc:docMk/>
            <pc:sldMk cId="0" sldId="278"/>
            <ac:spMk id="158" creationId="{00000000-0000-0000-0000-000000000000}"/>
          </ac:spMkLst>
        </pc:spChg>
      </pc:sldChg>
      <pc:sldChg chg="modSp">
        <pc:chgData name="" userId="" providerId="" clId="Web-{08A47840-5824-48DA-B910-98E684CC0603}" dt="2019-09-03T20:21:43.222" v="115" actId="14100"/>
        <pc:sldMkLst>
          <pc:docMk/>
          <pc:sldMk cId="0" sldId="279"/>
        </pc:sldMkLst>
        <pc:spChg chg="mod">
          <ac:chgData name="" userId="" providerId="" clId="Web-{08A47840-5824-48DA-B910-98E684CC0603}" dt="2019-09-03T20:21:43.222" v="115" actId="14100"/>
          <ac:spMkLst>
            <pc:docMk/>
            <pc:sldMk cId="0" sldId="279"/>
            <ac:spMk id="166" creationId="{00000000-0000-0000-0000-000000000000}"/>
          </ac:spMkLst>
        </pc:spChg>
      </pc:sldChg>
      <pc:sldChg chg="modSp">
        <pc:chgData name="" userId="" providerId="" clId="Web-{08A47840-5824-48DA-B910-98E684CC0603}" dt="2019-09-03T20:22:06.629" v="125" actId="14100"/>
        <pc:sldMkLst>
          <pc:docMk/>
          <pc:sldMk cId="0" sldId="281"/>
        </pc:sldMkLst>
        <pc:spChg chg="mod">
          <ac:chgData name="" userId="" providerId="" clId="Web-{08A47840-5824-48DA-B910-98E684CC0603}" dt="2019-09-03T20:22:06.629" v="125" actId="14100"/>
          <ac:spMkLst>
            <pc:docMk/>
            <pc:sldMk cId="0" sldId="281"/>
            <ac:spMk id="175" creationId="{00000000-0000-0000-0000-000000000000}"/>
          </ac:spMkLst>
        </pc:spChg>
        <pc:spChg chg="mod">
          <ac:chgData name="" userId="" providerId="" clId="Web-{08A47840-5824-48DA-B910-98E684CC0603}" dt="2019-09-03T20:22:02.082" v="122" actId="20577"/>
          <ac:spMkLst>
            <pc:docMk/>
            <pc:sldMk cId="0" sldId="281"/>
            <ac:spMk id="177" creationId="{00000000-0000-0000-0000-000000000000}"/>
          </ac:spMkLst>
        </pc:spChg>
        <pc:spChg chg="mod">
          <ac:chgData name="" userId="" providerId="" clId="Web-{08A47840-5824-48DA-B910-98E684CC0603}" dt="2019-09-03T20:21:53.816" v="118" actId="1076"/>
          <ac:spMkLst>
            <pc:docMk/>
            <pc:sldMk cId="0" sldId="281"/>
            <ac:spMk id="178" creationId="{00000000-0000-0000-0000-000000000000}"/>
          </ac:spMkLst>
        </pc:spChg>
        <pc:picChg chg="mod">
          <ac:chgData name="" userId="" providerId="" clId="Web-{08A47840-5824-48DA-B910-98E684CC0603}" dt="2019-09-03T20:22:03.363" v="124" actId="1076"/>
          <ac:picMkLst>
            <pc:docMk/>
            <pc:sldMk cId="0" sldId="281"/>
            <ac:picMk id="179" creationId="{00000000-0000-0000-0000-000000000000}"/>
          </ac:picMkLst>
        </pc:picChg>
      </pc:sldChg>
      <pc:sldChg chg="modSp">
        <pc:chgData name="" userId="" providerId="" clId="Web-{08A47840-5824-48DA-B910-98E684CC0603}" dt="2019-09-03T20:22:15.833" v="128" actId="20577"/>
        <pc:sldMkLst>
          <pc:docMk/>
          <pc:sldMk cId="0" sldId="282"/>
        </pc:sldMkLst>
        <pc:spChg chg="mod">
          <ac:chgData name="" userId="" providerId="" clId="Web-{08A47840-5824-48DA-B910-98E684CC0603}" dt="2019-09-03T20:22:15.833" v="128" actId="20577"/>
          <ac:spMkLst>
            <pc:docMk/>
            <pc:sldMk cId="0" sldId="282"/>
            <ac:spMk id="184" creationId="{00000000-0000-0000-0000-000000000000}"/>
          </ac:spMkLst>
        </pc:spChg>
      </pc:sldChg>
      <pc:sldChg chg="modSp">
        <pc:chgData name="" userId="" providerId="" clId="Web-{08A47840-5824-48DA-B910-98E684CC0603}" dt="2019-09-03T20:22:47.364" v="134" actId="1076"/>
        <pc:sldMkLst>
          <pc:docMk/>
          <pc:sldMk cId="0" sldId="286"/>
        </pc:sldMkLst>
        <pc:spChg chg="mod">
          <ac:chgData name="" userId="" providerId="" clId="Web-{08A47840-5824-48DA-B910-98E684CC0603}" dt="2019-09-03T20:22:43.270" v="133" actId="1076"/>
          <ac:spMkLst>
            <pc:docMk/>
            <pc:sldMk cId="0" sldId="286"/>
            <ac:spMk id="199" creationId="{00000000-0000-0000-0000-000000000000}"/>
          </ac:spMkLst>
        </pc:spChg>
        <pc:spChg chg="mod">
          <ac:chgData name="" userId="" providerId="" clId="Web-{08A47840-5824-48DA-B910-98E684CC0603}" dt="2019-09-03T20:22:47.364" v="134" actId="1076"/>
          <ac:spMkLst>
            <pc:docMk/>
            <pc:sldMk cId="0" sldId="286"/>
            <ac:spMk id="202" creationId="{00000000-0000-0000-0000-000000000000}"/>
          </ac:spMkLst>
        </pc:spChg>
      </pc:sldChg>
      <pc:sldChg chg="modSp">
        <pc:chgData name="" userId="" providerId="" clId="Web-{08A47840-5824-48DA-B910-98E684CC0603}" dt="2019-09-03T20:23:00.286" v="137" actId="20577"/>
        <pc:sldMkLst>
          <pc:docMk/>
          <pc:sldMk cId="0" sldId="287"/>
        </pc:sldMkLst>
        <pc:spChg chg="mod">
          <ac:chgData name="" userId="" providerId="" clId="Web-{08A47840-5824-48DA-B910-98E684CC0603}" dt="2019-09-03T20:23:00.286" v="137" actId="20577"/>
          <ac:spMkLst>
            <pc:docMk/>
            <pc:sldMk cId="0" sldId="287"/>
            <ac:spMk id="206" creationId="{00000000-0000-0000-0000-000000000000}"/>
          </ac:spMkLst>
        </pc:spChg>
      </pc:sldChg>
      <pc:sldChg chg="modSp">
        <pc:chgData name="" userId="" providerId="" clId="Web-{08A47840-5824-48DA-B910-98E684CC0603}" dt="2019-09-03T20:23:22.177" v="139" actId="20577"/>
        <pc:sldMkLst>
          <pc:docMk/>
          <pc:sldMk cId="0" sldId="288"/>
        </pc:sldMkLst>
        <pc:spChg chg="mod">
          <ac:chgData name="" userId="" providerId="" clId="Web-{08A47840-5824-48DA-B910-98E684CC0603}" dt="2019-09-03T20:23:22.177" v="139" actId="20577"/>
          <ac:spMkLst>
            <pc:docMk/>
            <pc:sldMk cId="0" sldId="288"/>
            <ac:spMk id="21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513899999999999"/>
          <c:y val="7.6574199999999995E-2"/>
          <c:w val="0.84986099999999998"/>
          <c:h val="0.792879"/>
        </c:manualLayout>
      </c:layout>
      <c:barChart>
        <c:barDir val="col"/>
        <c:grouping val="clustered"/>
        <c:varyColors val="0"/>
        <c:ser>
          <c:idx val="0"/>
          <c:order val="0"/>
          <c:tx>
            <c:strRef>
              <c:f>Sheet1!$A$2</c:f>
              <c:strCache>
                <c:ptCount val="1"/>
                <c:pt idx="0">
                  <c:v>Region 1</c:v>
                </c:pt>
              </c:strCache>
            </c:strRef>
          </c:tx>
          <c:spPr>
            <a:solidFill>
              <a:srgbClr val="718941"/>
            </a:solidFill>
            <a:ln w="9525" cap="flat">
              <a:solidFill>
                <a:srgbClr val="F9F9F9"/>
              </a:solidFill>
              <a:prstDash val="solid"/>
              <a:round/>
            </a:ln>
            <a:effectLst>
              <a:outerShdw blurRad="38100" dist="23000" dir="5400000" algn="tl">
                <a:srgbClr val="000000">
                  <a:alpha val="35000"/>
                </a:srgbClr>
              </a:outerShdw>
            </a:effectLst>
          </c:spPr>
          <c:invertIfNegative val="0"/>
          <c:dLbls>
            <c:numFmt formatCode="#,##0" sourceLinked="0"/>
            <c:spPr>
              <a:noFill/>
              <a:ln>
                <a:noFill/>
              </a:ln>
              <a:effectLst/>
            </c:spPr>
            <c:txPr>
              <a:bodyPr/>
              <a:lstStyle/>
              <a:p>
                <a:pPr>
                  <a:defRPr sz="1800" b="0" i="0" u="none" strike="noStrike">
                    <a:solidFill>
                      <a:srgbClr val="535353"/>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2000</c:v>
                </c:pt>
                <c:pt idx="1">
                  <c:v>2010</c:v>
                </c:pt>
                <c:pt idx="2">
                  <c:v>2014</c:v>
                </c:pt>
                <c:pt idx="3">
                  <c:v>2018</c:v>
                </c:pt>
                <c:pt idx="4">
                  <c:v>2019</c:v>
                </c:pt>
              </c:strCache>
            </c:strRef>
          </c:cat>
          <c:val>
            <c:numRef>
              <c:f>Sheet1!$B$2:$F$2</c:f>
              <c:numCache>
                <c:formatCode>General</c:formatCode>
                <c:ptCount val="5"/>
                <c:pt idx="0">
                  <c:v>2584</c:v>
                </c:pt>
                <c:pt idx="1">
                  <c:v>6034</c:v>
                </c:pt>
                <c:pt idx="2">
                  <c:v>7763</c:v>
                </c:pt>
                <c:pt idx="3">
                  <c:v>9484</c:v>
                </c:pt>
                <c:pt idx="4">
                  <c:v>10282</c:v>
                </c:pt>
              </c:numCache>
            </c:numRef>
          </c:val>
          <c:extLst>
            <c:ext xmlns:c16="http://schemas.microsoft.com/office/drawing/2014/chart" uri="{C3380CC4-5D6E-409C-BE32-E72D297353CC}">
              <c16:uniqueId val="{00000000-835C-4D17-8622-9B9B0665BBB2}"/>
            </c:ext>
          </c:extLst>
        </c:ser>
        <c:dLbls>
          <c:showLegendKey val="0"/>
          <c:showVal val="0"/>
          <c:showCatName val="0"/>
          <c:showSerName val="0"/>
          <c:showPercent val="0"/>
          <c:showBubbleSize val="0"/>
        </c:dLbls>
        <c:gapWidth val="150"/>
        <c:axId val="132188416"/>
        <c:axId val="132194304"/>
      </c:barChart>
      <c:catAx>
        <c:axId val="13218841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535353"/>
                </a:solidFill>
                <a:latin typeface="Calibri"/>
              </a:defRPr>
            </a:pPr>
            <a:endParaRPr lang="en-US"/>
          </a:p>
        </c:txPr>
        <c:crossAx val="132194304"/>
        <c:crosses val="autoZero"/>
        <c:auto val="1"/>
        <c:lblAlgn val="ctr"/>
        <c:lblOffset val="100"/>
        <c:noMultiLvlLbl val="1"/>
      </c:catAx>
      <c:valAx>
        <c:axId val="132194304"/>
        <c:scaling>
          <c:orientation val="minMax"/>
        </c:scaling>
        <c:delete val="0"/>
        <c:axPos val="l"/>
        <c:majorGridlines>
          <c:spPr>
            <a:ln w="12700" cap="flat">
              <a:solidFill>
                <a:srgbClr val="888888"/>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rot="0"/>
          <a:lstStyle/>
          <a:p>
            <a:pPr>
              <a:defRPr sz="1800" b="0" i="0" u="none" strike="noStrike">
                <a:ln>
                  <a:solidFill>
                    <a:srgbClr val="888888"/>
                  </a:solidFill>
                </a:ln>
                <a:solidFill>
                  <a:srgbClr val="FFFFFF"/>
                </a:solidFill>
                <a:latin typeface="Calibri"/>
              </a:defRPr>
            </a:pPr>
            <a:endParaRPr lang="en-US"/>
          </a:p>
        </c:txPr>
        <c:crossAx val="132188416"/>
        <c:crosses val="autoZero"/>
        <c:crossBetween val="between"/>
        <c:majorUnit val="2750"/>
        <c:minorUnit val="1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EAFEEA3-954E-4910-B42A-2579BDB13890}" type="datetimeFigureOut">
              <a:rPr lang="en-US" smtClean="0"/>
              <a:t>9/17/19</a:t>
            </a:fld>
            <a:endParaRPr lang="en-US" dirty="0"/>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732EAD04-CFEF-499D-A045-113B64EDE20E}" type="slidenum">
              <a:rPr lang="en-US" smtClean="0"/>
              <a:t>‹#›</a:t>
            </a:fld>
            <a:endParaRPr lang="en-US" dirty="0"/>
          </a:p>
        </p:txBody>
      </p:sp>
    </p:spTree>
    <p:extLst>
      <p:ext uri="{BB962C8B-B14F-4D97-AF65-F5344CB8AC3E}">
        <p14:creationId xmlns:p14="http://schemas.microsoft.com/office/powerpoint/2010/main" val="171605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dirty="0"/>
          </a:p>
        </p:txBody>
      </p:sp>
      <p:sp>
        <p:nvSpPr>
          <p:cNvPr id="40" name="Shape 40"/>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399619810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ECTION">
    <p:spTree>
      <p:nvGrpSpPr>
        <p:cNvPr id="1" name=""/>
        <p:cNvGrpSpPr/>
        <p:nvPr/>
      </p:nvGrpSpPr>
      <p:grpSpPr>
        <a:xfrm>
          <a:off x="0" y="0"/>
          <a:ext cx="0" cy="0"/>
          <a:chOff x="0" y="0"/>
          <a:chExt cx="0" cy="0"/>
        </a:xfrm>
      </p:grpSpPr>
      <p:pic>
        <p:nvPicPr>
          <p:cNvPr id="13" name="Picture 3" descr="Picture 3"/>
          <p:cNvPicPr>
            <a:picLocks noChangeAspect="1"/>
          </p:cNvPicPr>
          <p:nvPr/>
        </p:nvPicPr>
        <p:blipFill>
          <a:blip r:embed="rId2"/>
          <a:stretch>
            <a:fillRect/>
          </a:stretch>
        </p:blipFill>
        <p:spPr>
          <a:xfrm>
            <a:off x="0" y="0"/>
            <a:ext cx="9144000" cy="6858000"/>
          </a:xfrm>
          <a:prstGeom prst="rect">
            <a:avLst/>
          </a:prstGeom>
          <a:ln w="12700">
            <a:miter lim="400000"/>
          </a:ln>
        </p:spPr>
      </p:pic>
      <p:pic>
        <p:nvPicPr>
          <p:cNvPr id="14" name="Picture 2" descr="Picture 2"/>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5" name="Body Level One…"/>
          <p:cNvSpPr txBox="1">
            <a:spLocks noGrp="1"/>
          </p:cNvSpPr>
          <p:nvPr>
            <p:ph type="body" sz="half" idx="1"/>
          </p:nvPr>
        </p:nvSpPr>
        <p:spPr>
          <a:xfrm>
            <a:off x="325439" y="2268840"/>
            <a:ext cx="8480426" cy="1621019"/>
          </a:xfrm>
          <a:prstGeom prst="rect">
            <a:avLst/>
          </a:prstGeom>
        </p:spPr>
        <p:txBody>
          <a:bodyPr/>
          <a:lstStyle>
            <a:lvl1pPr>
              <a:lnSpc>
                <a:spcPts val="4800"/>
              </a:lnSpc>
              <a:defRPr sz="4400" spc="-250">
                <a:solidFill>
                  <a:srgbClr val="F2F2F2"/>
                </a:solidFill>
              </a:defRPr>
            </a:lvl1pPr>
            <a:lvl2pPr>
              <a:lnSpc>
                <a:spcPts val="4800"/>
              </a:lnSpc>
              <a:defRPr sz="4400" spc="-250">
                <a:solidFill>
                  <a:srgbClr val="F2F2F2"/>
                </a:solidFill>
              </a:defRPr>
            </a:lvl2pPr>
            <a:lvl3pPr>
              <a:lnSpc>
                <a:spcPts val="4800"/>
              </a:lnSpc>
              <a:defRPr sz="4400" spc="-250">
                <a:solidFill>
                  <a:srgbClr val="F2F2F2"/>
                </a:solidFill>
              </a:defRPr>
            </a:lvl3pPr>
            <a:lvl4pPr>
              <a:lnSpc>
                <a:spcPts val="4800"/>
              </a:lnSpc>
              <a:defRPr sz="4400" spc="-250">
                <a:solidFill>
                  <a:srgbClr val="F2F2F2"/>
                </a:solidFill>
              </a:defRPr>
            </a:lvl4pPr>
            <a:lvl5pPr>
              <a:lnSpc>
                <a:spcPts val="4800"/>
              </a:lnSpc>
              <a:defRPr sz="4400" spc="-250">
                <a:solidFill>
                  <a:srgbClr val="F2F2F2"/>
                </a:solidFill>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WORDS">
    <p:spTree>
      <p:nvGrpSpPr>
        <p:cNvPr id="1" name=""/>
        <p:cNvGrpSpPr/>
        <p:nvPr/>
      </p:nvGrpSpPr>
      <p:grpSpPr>
        <a:xfrm>
          <a:off x="0" y="0"/>
          <a:ext cx="0" cy="0"/>
          <a:chOff x="0" y="0"/>
          <a:chExt cx="0" cy="0"/>
        </a:xfrm>
      </p:grpSpPr>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EXT">
    <p:spTree>
      <p:nvGrpSpPr>
        <p:cNvPr id="1" name=""/>
        <p:cNvGrpSpPr/>
        <p:nvPr/>
      </p:nvGrpSpPr>
      <p:grpSpPr>
        <a:xfrm>
          <a:off x="0" y="0"/>
          <a:ext cx="0" cy="0"/>
          <a:chOff x="0" y="0"/>
          <a:chExt cx="0" cy="0"/>
        </a:xfrm>
      </p:grpSpPr>
      <p:pic>
        <p:nvPicPr>
          <p:cNvPr id="31" name="Picture 3" descr="Picture 3"/>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2" name="Body Level One…"/>
          <p:cNvSpPr txBox="1">
            <a:spLocks noGrp="1"/>
          </p:cNvSpPr>
          <p:nvPr>
            <p:ph type="body" sz="quarter" idx="1"/>
          </p:nvPr>
        </p:nvSpPr>
        <p:spPr>
          <a:xfrm>
            <a:off x="379141" y="108624"/>
            <a:ext cx="8378284" cy="1051104"/>
          </a:xfrm>
          <a:prstGeom prst="rect">
            <a:avLst/>
          </a:prstGeom>
        </p:spPr>
        <p:txBody>
          <a:bodyPr anchor="b"/>
          <a:lstStyle>
            <a:lvl1pPr algn="l">
              <a:lnSpc>
                <a:spcPts val="2700"/>
              </a:lnSpc>
              <a:defRPr sz="2400" spc="-150">
                <a:solidFill>
                  <a:srgbClr val="1077A2"/>
                </a:solidFill>
              </a:defRPr>
            </a:lvl1pPr>
            <a:lvl2pPr algn="l">
              <a:lnSpc>
                <a:spcPts val="2700"/>
              </a:lnSpc>
              <a:defRPr sz="2400" spc="-150">
                <a:solidFill>
                  <a:srgbClr val="1077A2"/>
                </a:solidFill>
              </a:defRPr>
            </a:lvl2pPr>
            <a:lvl3pPr algn="l">
              <a:lnSpc>
                <a:spcPts val="2700"/>
              </a:lnSpc>
              <a:defRPr sz="2400" spc="-150">
                <a:solidFill>
                  <a:srgbClr val="1077A2"/>
                </a:solidFill>
              </a:defRPr>
            </a:lvl3pPr>
            <a:lvl4pPr algn="l">
              <a:lnSpc>
                <a:spcPts val="2700"/>
              </a:lnSpc>
              <a:defRPr sz="2400" spc="-150">
                <a:solidFill>
                  <a:srgbClr val="1077A2"/>
                </a:solidFill>
              </a:defRPr>
            </a:lvl4pPr>
            <a:lvl5pPr algn="l">
              <a:lnSpc>
                <a:spcPts val="2700"/>
              </a:lnSpc>
              <a:defRPr sz="2400" spc="-150">
                <a:solidFill>
                  <a:srgbClr val="1077A2"/>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xfrm>
            <a:off x="8714589" y="6428988"/>
            <a:ext cx="182216" cy="177801"/>
          </a:xfrm>
          <a:prstGeom prst="rect">
            <a:avLst/>
          </a:prstGeom>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5"/>
          <a:stretch>
            <a:fillRect/>
          </a:stretch>
        </p:blipFill>
        <p:spPr>
          <a:xfrm>
            <a:off x="0" y="0"/>
            <a:ext cx="9144000" cy="6858000"/>
          </a:xfrm>
          <a:prstGeom prst="rect">
            <a:avLst/>
          </a:prstGeom>
          <a:ln w="12700">
            <a:miter lim="400000"/>
          </a:ln>
        </p:spPr>
      </p:pic>
      <p:pic>
        <p:nvPicPr>
          <p:cNvPr id="3" name="Picture 3" descr="Picture 3"/>
          <p:cNvPicPr>
            <a:picLocks noChangeAspect="1"/>
          </p:cNvPicPr>
          <p:nvPr/>
        </p:nvPicPr>
        <p:blipFill>
          <a:blip r:embed="rId6"/>
          <a:stretch>
            <a:fillRect/>
          </a:stretch>
        </p:blipFill>
        <p:spPr>
          <a:xfrm>
            <a:off x="0" y="0"/>
            <a:ext cx="9144000" cy="6858000"/>
          </a:xfrm>
          <a:prstGeom prst="rect">
            <a:avLst/>
          </a:prstGeom>
          <a:ln w="12700">
            <a:miter lim="400000"/>
          </a:ln>
        </p:spPr>
      </p:pic>
      <p:sp>
        <p:nvSpPr>
          <p:cNvPr id="4" name="Body Level One…"/>
          <p:cNvSpPr txBox="1">
            <a:spLocks noGrp="1"/>
          </p:cNvSpPr>
          <p:nvPr>
            <p:ph type="body" idx="1"/>
          </p:nvPr>
        </p:nvSpPr>
        <p:spPr>
          <a:xfrm>
            <a:off x="325439" y="796257"/>
            <a:ext cx="8480426" cy="4562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Title Text"/>
          <p:cNvSpPr txBox="1">
            <a:spLocks noGrp="1"/>
          </p:cNvSpPr>
          <p:nvPr>
            <p:ph type="title"/>
          </p:nvPr>
        </p:nvSpPr>
        <p:spPr>
          <a:xfrm>
            <a:off x="1370012" y="1371600"/>
            <a:ext cx="7315201" cy="465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6" name="Slide Number"/>
          <p:cNvSpPr txBox="1">
            <a:spLocks noGrp="1"/>
          </p:cNvSpPr>
          <p:nvPr>
            <p:ph type="sldNum" sz="quarter" idx="2"/>
          </p:nvPr>
        </p:nvSpPr>
        <p:spPr>
          <a:xfrm>
            <a:off x="6289222" y="6221732"/>
            <a:ext cx="263979" cy="269237"/>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0" marR="0" indent="0" algn="ctr" defTabSz="457200" rtl="0" latinLnBrk="0">
        <a:lnSpc>
          <a:spcPct val="100000"/>
        </a:lnSpc>
        <a:spcBef>
          <a:spcPts val="0"/>
        </a:spcBef>
        <a:spcAft>
          <a:spcPts val="0"/>
        </a:spcAft>
        <a:buClrTx/>
        <a:buSzTx/>
        <a:buFontTx/>
        <a:buNone/>
        <a:tabLst/>
        <a:defRPr sz="9600" b="0" i="0" u="none" strike="noStrike" cap="none" spc="-300" baseline="0">
          <a:solidFill>
            <a:srgbClr val="1F497D"/>
          </a:solidFill>
          <a:uFillTx/>
          <a:latin typeface="Gotham-Light"/>
          <a:ea typeface="Gotham-Light"/>
          <a:cs typeface="Gotham-Light"/>
          <a:sym typeface="Gotham-Light"/>
        </a:defRPr>
      </a:lvl1pPr>
      <a:lvl2pPr marL="0" marR="0" indent="0" algn="ctr" defTabSz="457200" rtl="0" latinLnBrk="0">
        <a:lnSpc>
          <a:spcPct val="100000"/>
        </a:lnSpc>
        <a:spcBef>
          <a:spcPts val="0"/>
        </a:spcBef>
        <a:spcAft>
          <a:spcPts val="0"/>
        </a:spcAft>
        <a:buClrTx/>
        <a:buSzTx/>
        <a:buFontTx/>
        <a:buNone/>
        <a:tabLst/>
        <a:defRPr sz="9600" b="0" i="0" u="none" strike="noStrike" cap="none" spc="-300" baseline="0">
          <a:solidFill>
            <a:srgbClr val="1F497D"/>
          </a:solidFill>
          <a:uFillTx/>
          <a:latin typeface="Gotham-Light"/>
          <a:ea typeface="Gotham-Light"/>
          <a:cs typeface="Gotham-Light"/>
          <a:sym typeface="Gotham-Light"/>
        </a:defRPr>
      </a:lvl2pPr>
      <a:lvl3pPr marL="0" marR="0" indent="0" algn="ctr" defTabSz="457200" rtl="0" latinLnBrk="0">
        <a:lnSpc>
          <a:spcPct val="100000"/>
        </a:lnSpc>
        <a:spcBef>
          <a:spcPts val="0"/>
        </a:spcBef>
        <a:spcAft>
          <a:spcPts val="0"/>
        </a:spcAft>
        <a:buClrTx/>
        <a:buSzTx/>
        <a:buFontTx/>
        <a:buNone/>
        <a:tabLst/>
        <a:defRPr sz="9600" b="0" i="0" u="none" strike="noStrike" cap="none" spc="-300" baseline="0">
          <a:solidFill>
            <a:srgbClr val="1F497D"/>
          </a:solidFill>
          <a:uFillTx/>
          <a:latin typeface="Gotham-Light"/>
          <a:ea typeface="Gotham-Light"/>
          <a:cs typeface="Gotham-Light"/>
          <a:sym typeface="Gotham-Light"/>
        </a:defRPr>
      </a:lvl3pPr>
      <a:lvl4pPr marL="0" marR="0" indent="0" algn="ctr" defTabSz="457200" rtl="0" latinLnBrk="0">
        <a:lnSpc>
          <a:spcPct val="100000"/>
        </a:lnSpc>
        <a:spcBef>
          <a:spcPts val="0"/>
        </a:spcBef>
        <a:spcAft>
          <a:spcPts val="0"/>
        </a:spcAft>
        <a:buClrTx/>
        <a:buSzTx/>
        <a:buFontTx/>
        <a:buNone/>
        <a:tabLst/>
        <a:defRPr sz="9600" b="0" i="0" u="none" strike="noStrike" cap="none" spc="-300" baseline="0">
          <a:solidFill>
            <a:srgbClr val="1F497D"/>
          </a:solidFill>
          <a:uFillTx/>
          <a:latin typeface="Gotham-Light"/>
          <a:ea typeface="Gotham-Light"/>
          <a:cs typeface="Gotham-Light"/>
          <a:sym typeface="Gotham-Light"/>
        </a:defRPr>
      </a:lvl4pPr>
      <a:lvl5pPr marL="0" marR="0" indent="0" algn="ctr" defTabSz="457200" rtl="0" latinLnBrk="0">
        <a:lnSpc>
          <a:spcPct val="100000"/>
        </a:lnSpc>
        <a:spcBef>
          <a:spcPts val="0"/>
        </a:spcBef>
        <a:spcAft>
          <a:spcPts val="0"/>
        </a:spcAft>
        <a:buClrTx/>
        <a:buSzTx/>
        <a:buFontTx/>
        <a:buNone/>
        <a:tabLst/>
        <a:defRPr sz="9600" b="0" i="0" u="none" strike="noStrike" cap="none" spc="-300" baseline="0">
          <a:solidFill>
            <a:srgbClr val="1F497D"/>
          </a:solidFill>
          <a:uFillTx/>
          <a:latin typeface="Gotham-Light"/>
          <a:ea typeface="Gotham-Light"/>
          <a:cs typeface="Gotham-Light"/>
          <a:sym typeface="Gotham-Light"/>
        </a:defRPr>
      </a:lvl5pPr>
      <a:lvl6pPr marL="3383279" marR="0" indent="-1097277" algn="ctr" defTabSz="457200" rtl="0" latinLnBrk="0">
        <a:lnSpc>
          <a:spcPct val="100000"/>
        </a:lnSpc>
        <a:spcBef>
          <a:spcPts val="0"/>
        </a:spcBef>
        <a:spcAft>
          <a:spcPts val="0"/>
        </a:spcAft>
        <a:buClrTx/>
        <a:buSzPct val="100000"/>
        <a:buFontTx/>
        <a:buChar char="•"/>
        <a:tabLst/>
        <a:defRPr sz="9600" b="0" i="0" u="none" strike="noStrike" cap="none" spc="-300" baseline="0">
          <a:solidFill>
            <a:srgbClr val="1F497D"/>
          </a:solidFill>
          <a:uFillTx/>
          <a:latin typeface="Gotham-Light"/>
          <a:ea typeface="Gotham-Light"/>
          <a:cs typeface="Gotham-Light"/>
          <a:sym typeface="Gotham-Light"/>
        </a:defRPr>
      </a:lvl6pPr>
      <a:lvl7pPr marL="3840479" marR="0" indent="-1097277" algn="ctr" defTabSz="457200" rtl="0" latinLnBrk="0">
        <a:lnSpc>
          <a:spcPct val="100000"/>
        </a:lnSpc>
        <a:spcBef>
          <a:spcPts val="0"/>
        </a:spcBef>
        <a:spcAft>
          <a:spcPts val="0"/>
        </a:spcAft>
        <a:buClrTx/>
        <a:buSzPct val="100000"/>
        <a:buFontTx/>
        <a:buChar char="•"/>
        <a:tabLst/>
        <a:defRPr sz="9600" b="0" i="0" u="none" strike="noStrike" cap="none" spc="-300" baseline="0">
          <a:solidFill>
            <a:srgbClr val="1F497D"/>
          </a:solidFill>
          <a:uFillTx/>
          <a:latin typeface="Gotham-Light"/>
          <a:ea typeface="Gotham-Light"/>
          <a:cs typeface="Gotham-Light"/>
          <a:sym typeface="Gotham-Light"/>
        </a:defRPr>
      </a:lvl7pPr>
      <a:lvl8pPr marL="4297679" marR="0" indent="-1097277" algn="ctr" defTabSz="457200" rtl="0" latinLnBrk="0">
        <a:lnSpc>
          <a:spcPct val="100000"/>
        </a:lnSpc>
        <a:spcBef>
          <a:spcPts val="0"/>
        </a:spcBef>
        <a:spcAft>
          <a:spcPts val="0"/>
        </a:spcAft>
        <a:buClrTx/>
        <a:buSzPct val="100000"/>
        <a:buFontTx/>
        <a:buChar char="•"/>
        <a:tabLst/>
        <a:defRPr sz="9600" b="0" i="0" u="none" strike="noStrike" cap="none" spc="-300" baseline="0">
          <a:solidFill>
            <a:srgbClr val="1F497D"/>
          </a:solidFill>
          <a:uFillTx/>
          <a:latin typeface="Gotham-Light"/>
          <a:ea typeface="Gotham-Light"/>
          <a:cs typeface="Gotham-Light"/>
          <a:sym typeface="Gotham-Light"/>
        </a:defRPr>
      </a:lvl8pPr>
      <a:lvl9pPr marL="4754879" marR="0" indent="-1097279" algn="ctr" defTabSz="457200" rtl="0" latinLnBrk="0">
        <a:lnSpc>
          <a:spcPct val="100000"/>
        </a:lnSpc>
        <a:spcBef>
          <a:spcPts val="0"/>
        </a:spcBef>
        <a:spcAft>
          <a:spcPts val="0"/>
        </a:spcAft>
        <a:buClrTx/>
        <a:buSzPct val="100000"/>
        <a:buFontTx/>
        <a:buChar char="•"/>
        <a:tabLst/>
        <a:defRPr sz="9600" b="0" i="0" u="none" strike="noStrike" cap="none" spc="-300" baseline="0">
          <a:solidFill>
            <a:srgbClr val="1F497D"/>
          </a:solidFill>
          <a:uFillTx/>
          <a:latin typeface="Gotham-Light"/>
          <a:ea typeface="Gotham-Light"/>
          <a:cs typeface="Gotham-Light"/>
          <a:sym typeface="Gotham-Light"/>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nais.org/articles/pages/member/research/nais-research-jobs-to-be-done-study-on-independent-school-parent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1"/>
          <p:cNvSpPr txBox="1">
            <a:spLocks noGrp="1"/>
          </p:cNvSpPr>
          <p:nvPr>
            <p:ph type="body" idx="1"/>
          </p:nvPr>
        </p:nvSpPr>
        <p:spPr>
          <a:xfrm>
            <a:off x="325439" y="796255"/>
            <a:ext cx="8480426" cy="4562256"/>
          </a:xfrm>
          <a:prstGeom prst="rect">
            <a:avLst/>
          </a:prstGeom>
        </p:spPr>
        <p:txBody>
          <a:bodyPr/>
          <a:lstStyle>
            <a:lvl1pPr>
              <a:defRPr sz="5600" spc="-200">
                <a:solidFill>
                  <a:srgbClr val="1077A2"/>
                </a:solidFill>
                <a:latin typeface="Archer Light"/>
                <a:ea typeface="Archer Light"/>
                <a:cs typeface="Archer Light"/>
                <a:sym typeface="Archer Light"/>
              </a:defRPr>
            </a:lvl1pPr>
          </a:lstStyle>
          <a:p>
            <a:r>
              <a:rPr spc="0" dirty="0">
                <a:latin typeface="Rockwell" panose="02060603020205020403" pitchFamily="18" charset="77"/>
              </a:rPr>
              <a:t>The Enrollment Landscape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1"/>
          <p:cNvSpPr txBox="1">
            <a:spLocks noGrp="1"/>
          </p:cNvSpPr>
          <p:nvPr>
            <p:ph type="subTitle" sz="half" idx="1"/>
          </p:nvPr>
        </p:nvSpPr>
        <p:spPr>
          <a:xfrm>
            <a:off x="325439" y="2268840"/>
            <a:ext cx="8480426" cy="1621019"/>
          </a:xfrm>
          <a:prstGeom prst="rect">
            <a:avLst/>
          </a:prstGeom>
        </p:spPr>
        <p:txBody>
          <a:bodyPr/>
          <a:lstStyle>
            <a:lvl1pPr>
              <a:defRPr spc="-300"/>
            </a:lvl1pPr>
          </a:lstStyle>
          <a:p>
            <a:r>
              <a:rPr spc="0" dirty="0"/>
              <a:t>Independent School </a:t>
            </a:r>
            <a:br>
              <a:rPr lang="en-US" spc="0" dirty="0"/>
            </a:br>
            <a:r>
              <a:rPr spc="0" dirty="0"/>
              <a:t>Enrollment Trends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Independent school enrollment growth/decline varies widely by region.</a:t>
            </a:r>
          </a:p>
        </p:txBody>
      </p:sp>
      <p:sp>
        <p:nvSpPr>
          <p:cNvPr id="89" name="Slide Number Placeholder 1"/>
          <p:cNvSpPr txBox="1">
            <a:spLocks noGrp="1"/>
          </p:cNvSpPr>
          <p:nvPr>
            <p:ph type="sldNum" sz="quarter" idx="4294967295"/>
          </p:nvPr>
        </p:nvSpPr>
        <p:spPr>
          <a:xfrm>
            <a:off x="8718756" y="6428988"/>
            <a:ext cx="173882"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11</a:t>
            </a:fld>
            <a:endParaRPr dirty="0"/>
          </a:p>
        </p:txBody>
      </p:sp>
      <p:sp>
        <p:nvSpPr>
          <p:cNvPr id="90" name="“The median enrollment at NAIS member schools [in 2017-18] stayed the same over the [previous] three years. Nevertheless, a large percentage of schools continue to experience enrollment declines, especially in areas where the number of school-age children is dropping.”…"/>
          <p:cNvSpPr txBox="1"/>
          <p:nvPr/>
        </p:nvSpPr>
        <p:spPr>
          <a:xfrm>
            <a:off x="352878" y="1325831"/>
            <a:ext cx="7676631" cy="4247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spcBef>
                <a:spcPts val="1200"/>
              </a:spcBef>
              <a:defRPr sz="2000">
                <a:solidFill>
                  <a:srgbClr val="535353"/>
                </a:solidFill>
                <a:latin typeface="Arial"/>
                <a:ea typeface="Arial"/>
                <a:cs typeface="Arial"/>
                <a:sym typeface="Arial"/>
              </a:defRPr>
            </a:pPr>
            <a:r>
              <a:rPr dirty="0"/>
              <a:t>“The median enrollment at NAIS member schools [in 2017</a:t>
            </a:r>
            <a:r>
              <a:rPr lang="en-US" dirty="0"/>
              <a:t>–20</a:t>
            </a:r>
            <a:r>
              <a:rPr dirty="0"/>
              <a:t>18] stayed </a:t>
            </a:r>
            <a:r>
              <a:rPr lang="en-US" dirty="0"/>
              <a:t>about </a:t>
            </a:r>
            <a:r>
              <a:rPr dirty="0"/>
              <a:t>the same over the [previous] three years. Nevertheless, a large percentage of schools continue to experience enrollment declines, especially in areas where the number of school-age children is dropping.”</a:t>
            </a:r>
            <a:r>
              <a:rPr lang="en-US" dirty="0"/>
              <a:t> </a:t>
            </a:r>
          </a:p>
          <a:p>
            <a:pPr>
              <a:spcBef>
                <a:spcPts val="1200"/>
              </a:spcBef>
              <a:defRPr sz="2000">
                <a:solidFill>
                  <a:srgbClr val="535353"/>
                </a:solidFill>
                <a:latin typeface="Arial"/>
                <a:ea typeface="Arial"/>
                <a:cs typeface="Arial"/>
                <a:sym typeface="Arial"/>
              </a:defRPr>
            </a:pPr>
            <a:r>
              <a:rPr dirty="0"/>
              <a:t>Cities with </a:t>
            </a:r>
            <a:r>
              <a:rPr lang="en-US" dirty="0"/>
              <a:t>the </a:t>
            </a:r>
            <a:r>
              <a:rPr dirty="0"/>
              <a:t>highest percentage of growing independent schools:</a:t>
            </a:r>
            <a:r>
              <a:rPr lang="en-US" dirty="0"/>
              <a:t> </a:t>
            </a:r>
            <a:r>
              <a:rPr b="1" dirty="0"/>
              <a:t>Seattle, Houston, and San Francisco</a:t>
            </a:r>
          </a:p>
          <a:p>
            <a:pPr>
              <a:spcBef>
                <a:spcPts val="1200"/>
              </a:spcBef>
              <a:defRPr sz="1333">
                <a:latin typeface="Times"/>
                <a:ea typeface="Times"/>
                <a:cs typeface="Times"/>
                <a:sym typeface="Times"/>
              </a:defRPr>
            </a:pPr>
            <a:r>
              <a:rPr sz="2000" dirty="0">
                <a:solidFill>
                  <a:srgbClr val="535353"/>
                </a:solidFill>
                <a:latin typeface="Arial"/>
                <a:ea typeface="Arial"/>
                <a:cs typeface="Arial"/>
                <a:sym typeface="Arial"/>
              </a:rPr>
              <a:t>Cities with the highest percentage of schools losing students: </a:t>
            </a:r>
            <a:br>
              <a:rPr sz="2000" dirty="0">
                <a:latin typeface="Arial"/>
                <a:ea typeface="Arial"/>
                <a:cs typeface="Arial"/>
              </a:rPr>
            </a:br>
            <a:r>
              <a:rPr sz="2000" b="1" dirty="0">
                <a:solidFill>
                  <a:srgbClr val="535353"/>
                </a:solidFill>
                <a:latin typeface="Arial"/>
                <a:ea typeface="Arial"/>
                <a:cs typeface="Arial"/>
                <a:sym typeface="Arial"/>
              </a:rPr>
              <a:t>St. Louis, Miami, and Philadelphia</a:t>
            </a:r>
            <a:br>
              <a:rPr sz="2000" dirty="0">
                <a:latin typeface="Arial"/>
                <a:ea typeface="Arial"/>
                <a:cs typeface="Arial"/>
              </a:rPr>
            </a:br>
            <a:endParaRPr lang="en-US" sz="2000" dirty="0">
              <a:latin typeface="Arial"/>
              <a:ea typeface="Arial"/>
              <a:cs typeface="Arial"/>
            </a:endParaRPr>
          </a:p>
          <a:p>
            <a:pPr>
              <a:spcBef>
                <a:spcPts val="1200"/>
              </a:spcBef>
              <a:defRPr sz="1333">
                <a:latin typeface="Times"/>
                <a:ea typeface="Times"/>
                <a:cs typeface="Times"/>
                <a:sym typeface="Times"/>
              </a:defRPr>
            </a:pPr>
            <a:r>
              <a:rPr sz="2000" b="1" dirty="0">
                <a:solidFill>
                  <a:srgbClr val="535353"/>
                </a:solidFill>
                <a:latin typeface="Arial"/>
                <a:ea typeface="Arial"/>
                <a:cs typeface="Arial"/>
                <a:sym typeface="Arial"/>
              </a:rPr>
              <a:t>Chicago</a:t>
            </a:r>
            <a:r>
              <a:rPr sz="2000" dirty="0">
                <a:solidFill>
                  <a:srgbClr val="535353"/>
                </a:solidFill>
                <a:latin typeface="Arial"/>
                <a:ea typeface="Arial"/>
                <a:cs typeface="Arial"/>
                <a:sym typeface="Arial"/>
              </a:rPr>
              <a:t> had the highest percentage of schools in high decline.</a:t>
            </a:r>
            <a:endParaRPr sz="1200" dirty="0"/>
          </a:p>
          <a:p>
            <a:pPr marL="401052" indent="-401052">
              <a:buSzPct val="100000"/>
              <a:buChar char="•"/>
              <a:defRPr sz="1333">
                <a:latin typeface="Times"/>
                <a:ea typeface="Times"/>
                <a:cs typeface="Times"/>
                <a:sym typeface="Times"/>
              </a:defRPr>
            </a:pPr>
            <a:endParaRPr sz="2000" dirty="0">
              <a:solidFill>
                <a:srgbClr val="535353"/>
              </a:solidFill>
              <a:latin typeface="Arial"/>
              <a:cs typeface="Arial"/>
            </a:endParaRPr>
          </a:p>
        </p:txBody>
      </p:sp>
      <p:sp>
        <p:nvSpPr>
          <p:cNvPr id="91" name="Joseph Corbett and Myra McGovern, “The Enrollment Outlook,” NAIS Trendbook 2018-19"/>
          <p:cNvSpPr txBox="1"/>
          <p:nvPr/>
        </p:nvSpPr>
        <p:spPr>
          <a:xfrm>
            <a:off x="262398" y="5677535"/>
            <a:ext cx="8535346"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r>
              <a:rPr dirty="0"/>
              <a:t>Joseph Corbett and Myra McGovern, “The Enrollment Outlook,” </a:t>
            </a:r>
            <a:r>
              <a:rPr lang="en-US" i="1" dirty="0"/>
              <a:t>2018–2019 </a:t>
            </a:r>
            <a:r>
              <a:rPr i="1" dirty="0"/>
              <a:t>NAIS Trendbook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Admission and enrollment challenges are greater in lower grade levels. </a:t>
            </a:r>
          </a:p>
        </p:txBody>
      </p:sp>
      <p:sp>
        <p:nvSpPr>
          <p:cNvPr id="94"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12</a:t>
            </a:fld>
            <a:endParaRPr dirty="0"/>
          </a:p>
        </p:txBody>
      </p:sp>
      <p:sp>
        <p:nvSpPr>
          <p:cNvPr id="95" name="Elementary schools  -7.3%…"/>
          <p:cNvSpPr txBox="1"/>
          <p:nvPr/>
        </p:nvSpPr>
        <p:spPr>
          <a:xfrm>
            <a:off x="326551" y="2062968"/>
            <a:ext cx="4089846" cy="4131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spcBef>
                <a:spcPts val="1200"/>
              </a:spcBef>
              <a:defRPr sz="2000">
                <a:solidFill>
                  <a:srgbClr val="535353"/>
                </a:solidFill>
                <a:latin typeface="Arial"/>
                <a:ea typeface="Arial"/>
                <a:cs typeface="Arial"/>
                <a:sym typeface="Arial"/>
              </a:defRPr>
            </a:pPr>
            <a:r>
              <a:rPr dirty="0"/>
              <a:t>Elementary schools </a:t>
            </a:r>
            <a:br>
              <a:rPr dirty="0"/>
            </a:br>
            <a:r>
              <a:rPr sz="4000" b="1" dirty="0">
                <a:solidFill>
                  <a:schemeClr val="accent4">
                    <a:satOff val="-1335"/>
                    <a:lumOff val="-10274"/>
                  </a:schemeClr>
                </a:solidFill>
              </a:rPr>
              <a:t>-7.3%</a:t>
            </a:r>
            <a:endParaRPr lang="en-US" dirty="0">
              <a:solidFill>
                <a:schemeClr val="accent4">
                  <a:satOff val="-1335"/>
                  <a:lumOff val="-10274"/>
                </a:schemeClr>
              </a:solidFill>
            </a:endParaRPr>
          </a:p>
          <a:p>
            <a:pPr>
              <a:spcBef>
                <a:spcPts val="1200"/>
              </a:spcBef>
              <a:defRPr sz="2000">
                <a:solidFill>
                  <a:srgbClr val="535353"/>
                </a:solidFill>
                <a:latin typeface="Arial"/>
                <a:ea typeface="Arial"/>
                <a:cs typeface="Arial"/>
                <a:sym typeface="Arial"/>
              </a:defRPr>
            </a:pPr>
            <a:r>
              <a:rPr dirty="0"/>
              <a:t>Elementary/middle schools</a:t>
            </a:r>
            <a:br>
              <a:rPr dirty="0"/>
            </a:br>
            <a:r>
              <a:rPr sz="4000" b="1" dirty="0">
                <a:solidFill>
                  <a:schemeClr val="accent4">
                    <a:satOff val="-1335"/>
                    <a:lumOff val="-10274"/>
                  </a:schemeClr>
                </a:solidFill>
              </a:rPr>
              <a:t>-4.4%</a:t>
            </a:r>
          </a:p>
          <a:p>
            <a:pPr>
              <a:spcBef>
                <a:spcPts val="1200"/>
              </a:spcBef>
              <a:defRPr sz="2000">
                <a:solidFill>
                  <a:srgbClr val="535353"/>
                </a:solidFill>
                <a:latin typeface="Arial"/>
                <a:ea typeface="Arial"/>
                <a:cs typeface="Arial"/>
                <a:sym typeface="Arial"/>
              </a:defRPr>
            </a:pPr>
            <a:r>
              <a:rPr dirty="0"/>
              <a:t>Elementary/middle/</a:t>
            </a:r>
            <a:br>
              <a:rPr dirty="0"/>
            </a:br>
            <a:r>
              <a:rPr dirty="0"/>
              <a:t>upper schools</a:t>
            </a:r>
            <a:br>
              <a:rPr dirty="0"/>
            </a:br>
            <a:r>
              <a:rPr sz="4000" b="1" dirty="0">
                <a:solidFill>
                  <a:schemeClr val="accent4">
                    <a:satOff val="-1335"/>
                    <a:lumOff val="-10274"/>
                  </a:schemeClr>
                </a:solidFill>
              </a:rPr>
              <a:t> -.1%</a:t>
            </a:r>
          </a:p>
          <a:p>
            <a:pPr>
              <a:lnSpc>
                <a:spcPts val="3900"/>
              </a:lnSpc>
              <a:spcBef>
                <a:spcPts val="1200"/>
              </a:spcBef>
              <a:defRPr sz="2000">
                <a:solidFill>
                  <a:srgbClr val="535353"/>
                </a:solidFill>
                <a:latin typeface="Arial"/>
                <a:ea typeface="Arial"/>
                <a:cs typeface="Arial"/>
                <a:sym typeface="Arial"/>
              </a:defRPr>
            </a:pPr>
            <a:endParaRPr sz="4000" b="1" dirty="0">
              <a:solidFill>
                <a:schemeClr val="accent4">
                  <a:satOff val="-1335"/>
                  <a:lumOff val="-10274"/>
                </a:schemeClr>
              </a:solidFill>
            </a:endParaRPr>
          </a:p>
        </p:txBody>
      </p:sp>
      <p:sp>
        <p:nvSpPr>
          <p:cNvPr id="96" name="Joseph Corbett and Myra McGovern, “The Enrollment Outlook,” NAIS Trendbook 2018-19"/>
          <p:cNvSpPr txBox="1"/>
          <p:nvPr/>
        </p:nvSpPr>
        <p:spPr>
          <a:xfrm>
            <a:off x="342370" y="5641672"/>
            <a:ext cx="8477638"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r>
              <a:rPr dirty="0"/>
              <a:t>Joseph Corbett and Myra McGovern, “The Enrollment Outlook,” </a:t>
            </a:r>
            <a:r>
              <a:rPr lang="en-US" i="1" dirty="0"/>
              <a:t>2018–2019 </a:t>
            </a:r>
            <a:r>
              <a:rPr i="1" dirty="0"/>
              <a:t>NAIS Trendbook</a:t>
            </a:r>
          </a:p>
        </p:txBody>
      </p:sp>
      <p:sp>
        <p:nvSpPr>
          <p:cNvPr id="97" name="Enrollment: Schools serving higher grade levels reported larger increases in enrollment than other types of schools."/>
          <p:cNvSpPr txBox="1"/>
          <p:nvPr/>
        </p:nvSpPr>
        <p:spPr>
          <a:xfrm>
            <a:off x="3999447" y="4101342"/>
            <a:ext cx="4064445" cy="1323435"/>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spcBef>
                <a:spcPts val="1200"/>
              </a:spcBef>
              <a:defRPr sz="2000">
                <a:solidFill>
                  <a:srgbClr val="535353"/>
                </a:solidFill>
                <a:latin typeface="Arial"/>
                <a:ea typeface="Arial"/>
                <a:cs typeface="Arial"/>
                <a:sym typeface="Arial"/>
              </a:defRPr>
            </a:pPr>
            <a:r>
              <a:rPr b="1" dirty="0"/>
              <a:t>Enrollment:</a:t>
            </a:r>
            <a:r>
              <a:rPr dirty="0"/>
              <a:t> Schools serving higher grade levels reported larger increases in enrollment than other types of schools.</a:t>
            </a:r>
            <a:endParaRPr lang="en-US" dirty="0"/>
          </a:p>
        </p:txBody>
      </p:sp>
      <p:sp>
        <p:nvSpPr>
          <p:cNvPr id="98" name="Middle/upper schools  -.2%…"/>
          <p:cNvSpPr txBox="1"/>
          <p:nvPr/>
        </p:nvSpPr>
        <p:spPr>
          <a:xfrm>
            <a:off x="3966677" y="2057692"/>
            <a:ext cx="2516069" cy="2092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t">
            <a:spAutoFit/>
          </a:bodyPr>
          <a:lstStyle/>
          <a:p>
            <a:pPr>
              <a:spcBef>
                <a:spcPts val="1200"/>
              </a:spcBef>
              <a:defRPr sz="2000">
                <a:solidFill>
                  <a:srgbClr val="535353"/>
                </a:solidFill>
                <a:latin typeface="Arial"/>
                <a:ea typeface="Arial"/>
                <a:cs typeface="Arial"/>
                <a:sym typeface="Arial"/>
              </a:defRPr>
            </a:pPr>
            <a:r>
              <a:rPr dirty="0"/>
              <a:t>Middle/upper schools</a:t>
            </a:r>
            <a:br>
              <a:rPr dirty="0"/>
            </a:br>
            <a:r>
              <a:rPr sz="4000" b="1" dirty="0">
                <a:solidFill>
                  <a:schemeClr val="accent4">
                    <a:satOff val="-1335"/>
                    <a:lumOff val="-10274"/>
                  </a:schemeClr>
                </a:solidFill>
              </a:rPr>
              <a:t> -.2%</a:t>
            </a:r>
            <a:endParaRPr lang="en-US" dirty="0">
              <a:solidFill>
                <a:schemeClr val="accent4">
                  <a:satOff val="-1335"/>
                  <a:lumOff val="-10274"/>
                </a:schemeClr>
              </a:solidFill>
            </a:endParaRPr>
          </a:p>
          <a:p>
            <a:pPr>
              <a:spcBef>
                <a:spcPts val="1200"/>
              </a:spcBef>
              <a:defRPr sz="2000">
                <a:solidFill>
                  <a:srgbClr val="535353"/>
                </a:solidFill>
                <a:latin typeface="Arial"/>
                <a:ea typeface="Arial"/>
                <a:cs typeface="Arial"/>
                <a:sym typeface="Arial"/>
              </a:defRPr>
            </a:pPr>
            <a:r>
              <a:rPr dirty="0"/>
              <a:t>Upper schools</a:t>
            </a:r>
            <a:br>
              <a:rPr dirty="0"/>
            </a:br>
            <a:r>
              <a:rPr sz="4000" b="1" dirty="0">
                <a:solidFill>
                  <a:schemeClr val="accent3">
                    <a:satOff val="-6373"/>
                    <a:lumOff val="-10823"/>
                  </a:schemeClr>
                </a:solidFill>
              </a:rPr>
              <a:t>+4.9%</a:t>
            </a:r>
          </a:p>
        </p:txBody>
      </p:sp>
      <p:sp>
        <p:nvSpPr>
          <p:cNvPr id="99" name="Number of applications received Percent change from 2013-14 to 2017-18"/>
          <p:cNvSpPr txBox="1"/>
          <p:nvPr/>
        </p:nvSpPr>
        <p:spPr>
          <a:xfrm>
            <a:off x="334884" y="1357801"/>
            <a:ext cx="6230228"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t">
            <a:spAutoFit/>
          </a:bodyPr>
          <a:lstStyle/>
          <a:p>
            <a:pPr>
              <a:spcBef>
                <a:spcPts val="1200"/>
              </a:spcBef>
              <a:defRPr sz="2000" b="1">
                <a:solidFill>
                  <a:srgbClr val="535353"/>
                </a:solidFill>
                <a:latin typeface="Arial"/>
                <a:ea typeface="Arial"/>
                <a:cs typeface="Arial"/>
                <a:sym typeface="Arial"/>
              </a:defRPr>
            </a:pPr>
            <a:r>
              <a:rPr lang="en-US" dirty="0"/>
              <a:t>Percent change in median number of </a:t>
            </a:r>
            <a:r>
              <a:rPr dirty="0"/>
              <a:t>applications </a:t>
            </a:r>
            <a:br>
              <a:rPr dirty="0"/>
            </a:br>
            <a:r>
              <a:rPr lang="en-US" dirty="0"/>
              <a:t>received </a:t>
            </a:r>
            <a:r>
              <a:rPr dirty="0"/>
              <a:t>from 2013</a:t>
            </a:r>
            <a:r>
              <a:rPr lang="en-US" dirty="0"/>
              <a:t>–20</a:t>
            </a:r>
            <a:r>
              <a:rPr dirty="0"/>
              <a:t>14 to 2017</a:t>
            </a:r>
            <a:r>
              <a:rPr lang="en-US" dirty="0"/>
              <a:t>–20</a:t>
            </a:r>
            <a:r>
              <a:rPr dirty="0"/>
              <a:t>18</a:t>
            </a: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Independent school selectivity has dropped slightly.</a:t>
            </a:r>
          </a:p>
        </p:txBody>
      </p:sp>
      <p:sp>
        <p:nvSpPr>
          <p:cNvPr id="102"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13</a:t>
            </a:fld>
            <a:endParaRPr dirty="0"/>
          </a:p>
        </p:txBody>
      </p:sp>
      <p:sp>
        <p:nvSpPr>
          <p:cNvPr id="103" name="Percent of applicants admitted…"/>
          <p:cNvSpPr txBox="1"/>
          <p:nvPr/>
        </p:nvSpPr>
        <p:spPr>
          <a:xfrm>
            <a:off x="352878" y="1325831"/>
            <a:ext cx="4068670" cy="2862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a:spcBef>
                <a:spcPts val="1200"/>
              </a:spcBef>
              <a:defRPr sz="2000" b="1">
                <a:solidFill>
                  <a:srgbClr val="535353"/>
                </a:solidFill>
                <a:latin typeface="Arial"/>
                <a:ea typeface="Arial"/>
                <a:cs typeface="Arial"/>
                <a:sym typeface="Arial"/>
              </a:defRPr>
            </a:pPr>
            <a:r>
              <a:rPr dirty="0"/>
              <a:t>Percent of applicants admitted</a:t>
            </a:r>
            <a:endParaRPr lang="en-US" dirty="0"/>
          </a:p>
          <a:p>
            <a:pPr>
              <a:spcBef>
                <a:spcPts val="1200"/>
              </a:spcBef>
              <a:defRPr sz="2000">
                <a:solidFill>
                  <a:srgbClr val="535353"/>
                </a:solidFill>
                <a:latin typeface="Arial"/>
                <a:ea typeface="Arial"/>
                <a:cs typeface="Arial"/>
                <a:sym typeface="Arial"/>
              </a:defRPr>
            </a:pPr>
            <a:r>
              <a:rPr dirty="0"/>
              <a:t>2013</a:t>
            </a:r>
            <a:r>
              <a:rPr lang="en-US" dirty="0"/>
              <a:t>–20</a:t>
            </a:r>
            <a:r>
              <a:rPr dirty="0"/>
              <a:t>14</a:t>
            </a:r>
          </a:p>
          <a:p>
            <a:pPr>
              <a:spcBef>
                <a:spcPts val="1200"/>
              </a:spcBef>
              <a:defRPr sz="4000" b="1">
                <a:solidFill>
                  <a:srgbClr val="535353"/>
                </a:solidFill>
                <a:latin typeface="Arial"/>
                <a:ea typeface="Arial"/>
                <a:cs typeface="Arial"/>
                <a:sym typeface="Arial"/>
              </a:defRPr>
            </a:pPr>
            <a:r>
              <a:rPr dirty="0"/>
              <a:t>65.3%</a:t>
            </a:r>
          </a:p>
          <a:p>
            <a:pPr>
              <a:spcBef>
                <a:spcPts val="1200"/>
              </a:spcBef>
              <a:defRPr sz="2000">
                <a:solidFill>
                  <a:srgbClr val="535353"/>
                </a:solidFill>
                <a:latin typeface="Arial"/>
                <a:ea typeface="Arial"/>
                <a:cs typeface="Arial"/>
                <a:sym typeface="Arial"/>
              </a:defRPr>
            </a:pPr>
            <a:r>
              <a:rPr dirty="0"/>
              <a:t>2017</a:t>
            </a:r>
            <a:r>
              <a:rPr lang="en-US" dirty="0"/>
              <a:t>–20</a:t>
            </a:r>
            <a:r>
              <a:rPr dirty="0"/>
              <a:t>18</a:t>
            </a:r>
          </a:p>
          <a:p>
            <a:pPr>
              <a:spcBef>
                <a:spcPts val="1200"/>
              </a:spcBef>
              <a:defRPr sz="4000" b="1">
                <a:solidFill>
                  <a:srgbClr val="535353"/>
                </a:solidFill>
                <a:latin typeface="Arial"/>
                <a:ea typeface="Arial"/>
                <a:cs typeface="Arial"/>
                <a:sym typeface="Arial"/>
              </a:defRPr>
            </a:pPr>
            <a:r>
              <a:rPr dirty="0"/>
              <a:t>67.4%</a:t>
            </a:r>
          </a:p>
        </p:txBody>
      </p:sp>
      <p:sp>
        <p:nvSpPr>
          <p:cNvPr id="104" name="Joseph Corbett and Myra McGovern, “The Enrollment Outlook,” NAIS Trendbook 2018-19"/>
          <p:cNvSpPr txBox="1"/>
          <p:nvPr/>
        </p:nvSpPr>
        <p:spPr>
          <a:xfrm>
            <a:off x="263392" y="4500451"/>
            <a:ext cx="8535346"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Joseph Corbett and Myra McGovern, “The Enrollment Outlook,” </a:t>
            </a:r>
            <a:r>
              <a:rPr lang="en-US" i="1" dirty="0"/>
              <a:t>2018-2019 </a:t>
            </a:r>
            <a:r>
              <a:rPr i="1" dirty="0"/>
              <a:t>NAIS Trendbook</a:t>
            </a:r>
            <a:r>
              <a:rPr dirty="0"/>
              <a:t> </a:t>
            </a:r>
            <a:endParaRPr i="1" dirty="0"/>
          </a:p>
        </p:txBody>
      </p:sp>
      <p:sp>
        <p:nvSpPr>
          <p:cNvPr id="105" name="Yield: Despite admitting more students, independent schools yielded a lower median number of new enrollees in 2017-2018, 68.5% compared to 70.8% in 2013-14."/>
          <p:cNvSpPr txBox="1"/>
          <p:nvPr/>
        </p:nvSpPr>
        <p:spPr>
          <a:xfrm>
            <a:off x="3657600" y="2895600"/>
            <a:ext cx="4068671" cy="1938988"/>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spcBef>
                <a:spcPts val="1200"/>
              </a:spcBef>
              <a:defRPr sz="2000">
                <a:solidFill>
                  <a:srgbClr val="535353"/>
                </a:solidFill>
                <a:latin typeface="Arial"/>
                <a:ea typeface="Arial"/>
                <a:cs typeface="Arial"/>
                <a:sym typeface="Arial"/>
              </a:defRPr>
            </a:pPr>
            <a:r>
              <a:rPr b="1" dirty="0"/>
              <a:t>Yield: </a:t>
            </a:r>
            <a:r>
              <a:rPr dirty="0"/>
              <a:t>Despite admitting more students, independent schools yielded a lower median number of new enrollees in 2017</a:t>
            </a:r>
            <a:r>
              <a:rPr lang="en-US" dirty="0"/>
              <a:t>–</a:t>
            </a:r>
            <a:r>
              <a:rPr dirty="0"/>
              <a:t>2018</a:t>
            </a:r>
            <a:r>
              <a:rPr lang="en-US" dirty="0"/>
              <a:t>—</a:t>
            </a:r>
            <a:r>
              <a:rPr dirty="0"/>
              <a:t> 68.5% compared </a:t>
            </a:r>
            <a:r>
              <a:rPr lang="en-US" dirty="0"/>
              <a:t>with </a:t>
            </a:r>
            <a:r>
              <a:rPr dirty="0"/>
              <a:t>70.8% in 2013</a:t>
            </a:r>
            <a:r>
              <a:rPr lang="en-US" dirty="0"/>
              <a:t>–20</a:t>
            </a:r>
            <a:r>
              <a:rPr dirty="0"/>
              <a:t>14.</a:t>
            </a:r>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Placeholder 3"/>
          <p:cNvSpPr txBox="1">
            <a:spLocks noGrp="1"/>
          </p:cNvSpPr>
          <p:nvPr>
            <p:ph type="body" sz="quarter" idx="1"/>
          </p:nvPr>
        </p:nvSpPr>
        <p:spPr>
          <a:xfrm>
            <a:off x="382859" y="95923"/>
            <a:ext cx="7752639" cy="1051107"/>
          </a:xfrm>
          <a:prstGeom prst="rect">
            <a:avLst/>
          </a:prstGeom>
        </p:spPr>
        <p:txBody>
          <a:bodyPr/>
          <a:lstStyle/>
          <a:p>
            <a:pPr lvl="1">
              <a:defRPr spc="0">
                <a:latin typeface="Rockwell"/>
                <a:ea typeface="Rockwell"/>
                <a:cs typeface="Rockwell"/>
                <a:sym typeface="Rockwell"/>
              </a:defRPr>
            </a:pPr>
            <a:r>
              <a:rPr dirty="0"/>
              <a:t>Enrollment Management Association data show softening in enrollment metrics.</a:t>
            </a:r>
          </a:p>
        </p:txBody>
      </p:sp>
      <p:sp>
        <p:nvSpPr>
          <p:cNvPr id="108"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14</a:t>
            </a:fld>
            <a:endParaRPr dirty="0"/>
          </a:p>
        </p:txBody>
      </p:sp>
      <p:sp>
        <p:nvSpPr>
          <p:cNvPr id="109" name="Enrollment Management Association, State of the Independent School Admission Industry (2019)"/>
          <p:cNvSpPr txBox="1"/>
          <p:nvPr/>
        </p:nvSpPr>
        <p:spPr>
          <a:xfrm>
            <a:off x="333545" y="5492489"/>
            <a:ext cx="8730282" cy="541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solidFill>
                  <a:srgbClr val="535353"/>
                </a:solidFill>
                <a:latin typeface="Arial"/>
                <a:ea typeface="Arial"/>
                <a:cs typeface="Arial"/>
                <a:sym typeface="Arial"/>
              </a:defRPr>
            </a:pPr>
            <a:r>
              <a:rPr dirty="0"/>
              <a:t>Enrollment Management Association, </a:t>
            </a:r>
            <a:r>
              <a:rPr i="1" dirty="0"/>
              <a:t>State of the Independent School Admission Industry</a:t>
            </a:r>
            <a:r>
              <a:rPr dirty="0"/>
              <a:t> (2019)</a:t>
            </a:r>
          </a:p>
        </p:txBody>
      </p:sp>
      <p:sp>
        <p:nvSpPr>
          <p:cNvPr id="110" name="Text"/>
          <p:cNvSpPr txBox="1"/>
          <p:nvPr/>
        </p:nvSpPr>
        <p:spPr>
          <a:xfrm>
            <a:off x="226928" y="1399051"/>
            <a:ext cx="127001"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endParaRPr dirty="0"/>
          </a:p>
        </p:txBody>
      </p:sp>
      <p:graphicFrame>
        <p:nvGraphicFramePr>
          <p:cNvPr id="111" name="Table"/>
          <p:cNvGraphicFramePr/>
          <p:nvPr>
            <p:extLst>
              <p:ext uri="{D42A27DB-BD31-4B8C-83A1-F6EECF244321}">
                <p14:modId xmlns:p14="http://schemas.microsoft.com/office/powerpoint/2010/main" val="2179480314"/>
              </p:ext>
            </p:extLst>
          </p:nvPr>
        </p:nvGraphicFramePr>
        <p:xfrm>
          <a:off x="606549" y="1718814"/>
          <a:ext cx="6403393" cy="3477288"/>
        </p:xfrm>
        <a:graphic>
          <a:graphicData uri="http://schemas.openxmlformats.org/drawingml/2006/table">
            <a:tbl>
              <a:tblPr bandRow="1">
                <a:tableStyleId>{C7B018BB-80A7-4F77-B60F-C8B233D01FF8}</a:tableStyleId>
              </a:tblPr>
              <a:tblGrid>
                <a:gridCol w="4976125">
                  <a:extLst>
                    <a:ext uri="{9D8B030D-6E8A-4147-A177-3AD203B41FA5}">
                      <a16:colId xmlns:a16="http://schemas.microsoft.com/office/drawing/2014/main" val="20000"/>
                    </a:ext>
                  </a:extLst>
                </a:gridCol>
                <a:gridCol w="713634">
                  <a:extLst>
                    <a:ext uri="{9D8B030D-6E8A-4147-A177-3AD203B41FA5}">
                      <a16:colId xmlns:a16="http://schemas.microsoft.com/office/drawing/2014/main" val="20001"/>
                    </a:ext>
                  </a:extLst>
                </a:gridCol>
                <a:gridCol w="713634">
                  <a:extLst>
                    <a:ext uri="{9D8B030D-6E8A-4147-A177-3AD203B41FA5}">
                      <a16:colId xmlns:a16="http://schemas.microsoft.com/office/drawing/2014/main" val="20002"/>
                    </a:ext>
                  </a:extLst>
                </a:gridCol>
              </a:tblGrid>
              <a:tr h="316615">
                <a:tc>
                  <a:txBody>
                    <a:bodyPr/>
                    <a:lstStyle/>
                    <a:p>
                      <a:pPr algn="l">
                        <a:defRPr sz="1500"/>
                      </a:pPr>
                      <a:endParaRPr dirty="0"/>
                    </a:p>
                  </a:txBody>
                  <a:tcPr marL="0" marR="0" marT="0" marB="0" horzOverflow="overflow"/>
                </a:tc>
                <a:tc>
                  <a:txBody>
                    <a:bodyPr/>
                    <a:lstStyle/>
                    <a:p>
                      <a:pPr>
                        <a:defRPr sz="1800"/>
                      </a:pPr>
                      <a:r>
                        <a:rPr sz="1500" b="1" dirty="0">
                          <a:solidFill>
                            <a:srgbClr val="535353"/>
                          </a:solidFill>
                          <a:latin typeface="Arial"/>
                        </a:rPr>
                        <a:t>2016</a:t>
                      </a:r>
                    </a:p>
                  </a:txBody>
                  <a:tcPr marL="0" marR="0" marT="0" marB="0" horzOverflow="overflow"/>
                </a:tc>
                <a:tc>
                  <a:txBody>
                    <a:bodyPr/>
                    <a:lstStyle/>
                    <a:p>
                      <a:pPr>
                        <a:defRPr sz="1800"/>
                      </a:pPr>
                      <a:r>
                        <a:rPr sz="1500" b="1" dirty="0">
                          <a:solidFill>
                            <a:srgbClr val="535353"/>
                          </a:solidFill>
                          <a:latin typeface="Arial"/>
                        </a:rPr>
                        <a:t>2019</a:t>
                      </a:r>
                    </a:p>
                  </a:txBody>
                  <a:tcPr marL="0" marR="0" marT="0" marB="0" horzOverflow="overflow"/>
                </a:tc>
                <a:extLst>
                  <a:ext uri="{0D108BD9-81ED-4DB2-BD59-A6C34878D82A}">
                    <a16:rowId xmlns:a16="http://schemas.microsoft.com/office/drawing/2014/main" val="10000"/>
                  </a:ext>
                </a:extLst>
              </a:tr>
              <a:tr h="774007">
                <a:tc>
                  <a:txBody>
                    <a:bodyPr/>
                    <a:lstStyle/>
                    <a:p>
                      <a:pPr algn="l"/>
                      <a:r>
                        <a:rPr sz="1500" dirty="0">
                          <a:latin typeface="Arial"/>
                        </a:rPr>
                        <a:t>We received many more applications than available spots and managed an extensive waiting list of students in several grades.</a:t>
                      </a:r>
                      <a:r>
                        <a:rPr lang="en-US" sz="1500" dirty="0">
                          <a:latin typeface="Arial"/>
                        </a:rPr>
                        <a:t> </a:t>
                      </a:r>
                      <a:endParaRPr sz="1500" dirty="0">
                        <a:latin typeface="Arial"/>
                      </a:endParaRPr>
                    </a:p>
                  </a:txBody>
                  <a:tcPr marL="0" marR="0" marT="0" marB="0" horzOverflow="overflow"/>
                </a:tc>
                <a:tc>
                  <a:txBody>
                    <a:bodyPr/>
                    <a:lstStyle/>
                    <a:p>
                      <a:pPr>
                        <a:defRPr sz="1800"/>
                      </a:pPr>
                      <a:r>
                        <a:rPr sz="1500" dirty="0">
                          <a:latin typeface="Arial"/>
                        </a:rPr>
                        <a:t>11%</a:t>
                      </a:r>
                    </a:p>
                  </a:txBody>
                  <a:tcPr marL="0" marR="0" marT="0" marB="0" horzOverflow="overflow"/>
                </a:tc>
                <a:tc>
                  <a:txBody>
                    <a:bodyPr/>
                    <a:lstStyle/>
                    <a:p>
                      <a:pPr>
                        <a:defRPr sz="1800"/>
                      </a:pPr>
                      <a:r>
                        <a:rPr sz="1500" dirty="0">
                          <a:latin typeface="Arial"/>
                        </a:rPr>
                        <a:t>12%</a:t>
                      </a:r>
                    </a:p>
                  </a:txBody>
                  <a:tcPr marL="0" marR="0" marT="0" marB="0" horzOverflow="overflow"/>
                </a:tc>
                <a:extLst>
                  <a:ext uri="{0D108BD9-81ED-4DB2-BD59-A6C34878D82A}">
                    <a16:rowId xmlns:a16="http://schemas.microsoft.com/office/drawing/2014/main" val="10001"/>
                  </a:ext>
                </a:extLst>
              </a:tr>
              <a:tr h="799305">
                <a:tc>
                  <a:txBody>
                    <a:bodyPr/>
                    <a:lstStyle/>
                    <a:p>
                      <a:pPr algn="l"/>
                      <a:r>
                        <a:rPr sz="1500" dirty="0">
                          <a:latin typeface="Arial"/>
                        </a:rPr>
                        <a:t>Received more applications than available spots and managed a small waiting list of students in several grades.</a:t>
                      </a:r>
                      <a:r>
                        <a:rPr lang="en-US" sz="1500" dirty="0">
                          <a:latin typeface="Arial"/>
                        </a:rPr>
                        <a:t> </a:t>
                      </a:r>
                      <a:endParaRPr sz="1500" dirty="0">
                        <a:latin typeface="Arial"/>
                      </a:endParaRPr>
                    </a:p>
                  </a:txBody>
                  <a:tcPr marL="0" marR="0" marT="0" marB="0" horzOverflow="overflow"/>
                </a:tc>
                <a:tc>
                  <a:txBody>
                    <a:bodyPr/>
                    <a:lstStyle/>
                    <a:p>
                      <a:pPr>
                        <a:defRPr sz="1800"/>
                      </a:pPr>
                      <a:r>
                        <a:rPr sz="1500" dirty="0">
                          <a:latin typeface="Arial"/>
                        </a:rPr>
                        <a:t>32%</a:t>
                      </a:r>
                    </a:p>
                  </a:txBody>
                  <a:tcPr marL="0" marR="0" marT="0" marB="0" horzOverflow="overflow"/>
                </a:tc>
                <a:tc>
                  <a:txBody>
                    <a:bodyPr/>
                    <a:lstStyle/>
                    <a:p>
                      <a:pPr>
                        <a:defRPr sz="1800"/>
                      </a:pPr>
                      <a:r>
                        <a:rPr sz="1500" dirty="0">
                          <a:latin typeface="Arial"/>
                        </a:rPr>
                        <a:t>23%</a:t>
                      </a:r>
                    </a:p>
                  </a:txBody>
                  <a:tcPr marL="0" marR="0" marT="0" marB="0" horzOverflow="overflow"/>
                </a:tc>
                <a:extLst>
                  <a:ext uri="{0D108BD9-81ED-4DB2-BD59-A6C34878D82A}">
                    <a16:rowId xmlns:a16="http://schemas.microsoft.com/office/drawing/2014/main" val="10002"/>
                  </a:ext>
                </a:extLst>
              </a:tr>
              <a:tr h="529175">
                <a:tc>
                  <a:txBody>
                    <a:bodyPr/>
                    <a:lstStyle/>
                    <a:p>
                      <a:pPr algn="l">
                        <a:defRPr sz="1800"/>
                      </a:pPr>
                      <a:r>
                        <a:rPr sz="1500" dirty="0">
                          <a:latin typeface="Arial"/>
                        </a:rPr>
                        <a:t>We generally accepted all qualified students and reached our enrollment goals by the start of the year.</a:t>
                      </a:r>
                    </a:p>
                  </a:txBody>
                  <a:tcPr marL="0" marR="0" marT="0" marB="0" horzOverflow="overflow"/>
                </a:tc>
                <a:tc>
                  <a:txBody>
                    <a:bodyPr/>
                    <a:lstStyle/>
                    <a:p>
                      <a:pPr>
                        <a:defRPr sz="1800"/>
                      </a:pPr>
                      <a:r>
                        <a:rPr sz="1500" dirty="0">
                          <a:latin typeface="Arial"/>
                        </a:rPr>
                        <a:t>27%</a:t>
                      </a:r>
                    </a:p>
                  </a:txBody>
                  <a:tcPr marL="0" marR="0" marT="0" marB="0" horzOverflow="overflow"/>
                </a:tc>
                <a:tc>
                  <a:txBody>
                    <a:bodyPr/>
                    <a:lstStyle/>
                    <a:p>
                      <a:pPr>
                        <a:defRPr sz="1800"/>
                      </a:pPr>
                      <a:r>
                        <a:rPr sz="1500" dirty="0">
                          <a:latin typeface="Arial"/>
                        </a:rPr>
                        <a:t>32%</a:t>
                      </a:r>
                    </a:p>
                  </a:txBody>
                  <a:tcPr marL="0" marR="0" marT="0" marB="0" horzOverflow="overflow"/>
                </a:tc>
                <a:extLst>
                  <a:ext uri="{0D108BD9-81ED-4DB2-BD59-A6C34878D82A}">
                    <a16:rowId xmlns:a16="http://schemas.microsoft.com/office/drawing/2014/main" val="10003"/>
                  </a:ext>
                </a:extLst>
              </a:tr>
              <a:tr h="620738">
                <a:tc>
                  <a:txBody>
                    <a:bodyPr/>
                    <a:lstStyle/>
                    <a:p>
                      <a:pPr algn="l"/>
                      <a:r>
                        <a:rPr sz="1500" dirty="0">
                          <a:latin typeface="Arial"/>
                        </a:rPr>
                        <a:t>We did not reach our enrollment goals until several weeks into the school year.</a:t>
                      </a:r>
                      <a:r>
                        <a:rPr lang="en-US" sz="1500" dirty="0">
                          <a:latin typeface="Arial"/>
                        </a:rPr>
                        <a:t> </a:t>
                      </a:r>
                      <a:endParaRPr sz="1500" dirty="0">
                        <a:latin typeface="Arial"/>
                      </a:endParaRPr>
                    </a:p>
                  </a:txBody>
                  <a:tcPr marL="0" marR="0" marT="0" marB="0" horzOverflow="overflow"/>
                </a:tc>
                <a:tc>
                  <a:txBody>
                    <a:bodyPr/>
                    <a:lstStyle/>
                    <a:p>
                      <a:pPr>
                        <a:defRPr sz="1800"/>
                      </a:pPr>
                      <a:r>
                        <a:rPr sz="1500" dirty="0">
                          <a:latin typeface="Arial"/>
                        </a:rPr>
                        <a:t>7%</a:t>
                      </a:r>
                    </a:p>
                  </a:txBody>
                  <a:tcPr marL="0" marR="0" marT="0" marB="0" horzOverflow="overflow"/>
                </a:tc>
                <a:tc>
                  <a:txBody>
                    <a:bodyPr/>
                    <a:lstStyle/>
                    <a:p>
                      <a:pPr>
                        <a:defRPr sz="1800"/>
                      </a:pPr>
                      <a:r>
                        <a:rPr sz="1500" dirty="0">
                          <a:latin typeface="Arial"/>
                        </a:rPr>
                        <a:t>10%</a:t>
                      </a:r>
                    </a:p>
                  </a:txBody>
                  <a:tcPr marL="0" marR="0" marT="0" marB="0" horzOverflow="overflow"/>
                </a:tc>
                <a:extLst>
                  <a:ext uri="{0D108BD9-81ED-4DB2-BD59-A6C34878D82A}">
                    <a16:rowId xmlns:a16="http://schemas.microsoft.com/office/drawing/2014/main" val="10004"/>
                  </a:ext>
                </a:extLst>
              </a:tr>
              <a:tr h="437448">
                <a:tc>
                  <a:txBody>
                    <a:bodyPr/>
                    <a:lstStyle/>
                    <a:p>
                      <a:pPr algn="l"/>
                      <a:r>
                        <a:rPr sz="1500" dirty="0">
                          <a:latin typeface="Arial"/>
                        </a:rPr>
                        <a:t>We did not reach our enrollment goals last year.</a:t>
                      </a:r>
                      <a:r>
                        <a:rPr lang="en-US" sz="1500" dirty="0">
                          <a:latin typeface="Arial"/>
                        </a:rPr>
                        <a:t> </a:t>
                      </a:r>
                      <a:endParaRPr sz="1500" dirty="0">
                        <a:latin typeface="Arial"/>
                      </a:endParaRPr>
                    </a:p>
                  </a:txBody>
                  <a:tcPr marL="0" marR="0" marT="0" marB="0" horzOverflow="overflow"/>
                </a:tc>
                <a:tc>
                  <a:txBody>
                    <a:bodyPr/>
                    <a:lstStyle/>
                    <a:p>
                      <a:pPr>
                        <a:defRPr sz="1800"/>
                      </a:pPr>
                      <a:r>
                        <a:rPr sz="1500" dirty="0">
                          <a:latin typeface="Arial"/>
                        </a:rPr>
                        <a:t>22%</a:t>
                      </a:r>
                    </a:p>
                  </a:txBody>
                  <a:tcPr marL="0" marR="0" marT="0" marB="0" horzOverflow="overflow"/>
                </a:tc>
                <a:tc>
                  <a:txBody>
                    <a:bodyPr/>
                    <a:lstStyle/>
                    <a:p>
                      <a:pPr>
                        <a:defRPr sz="1800"/>
                      </a:pPr>
                      <a:r>
                        <a:rPr sz="1500" dirty="0">
                          <a:latin typeface="Arial"/>
                        </a:rPr>
                        <a:t>22%</a:t>
                      </a:r>
                    </a:p>
                  </a:txBody>
                  <a:tcPr marL="0" marR="0" marT="0" marB="0" horzOverflow="overflow"/>
                </a:tc>
                <a:extLst>
                  <a:ext uri="{0D108BD9-81ED-4DB2-BD59-A6C34878D82A}">
                    <a16:rowId xmlns:a16="http://schemas.microsoft.com/office/drawing/2014/main" val="10005"/>
                  </a:ext>
                </a:extLst>
              </a:tr>
            </a:tbl>
          </a:graphicData>
        </a:graphic>
      </p:graphicFrame>
      <p:sp>
        <p:nvSpPr>
          <p:cNvPr id="112" name="Line"/>
          <p:cNvSpPr/>
          <p:nvPr/>
        </p:nvSpPr>
        <p:spPr>
          <a:xfrm flipV="1">
            <a:off x="7282371" y="3570332"/>
            <a:ext cx="1" cy="313389"/>
          </a:xfrm>
          <a:prstGeom prst="line">
            <a:avLst/>
          </a:prstGeom>
          <a:ln w="50800">
            <a:solidFill>
              <a:schemeClr val="accent3">
                <a:satOff val="-6373"/>
                <a:lumOff val="-10823"/>
              </a:schemeClr>
            </a:solidFill>
            <a:tailEnd type="triangle"/>
          </a:ln>
          <a:effectLst>
            <a:outerShdw blurRad="38100" dist="23000" dir="5400000" rotWithShape="0">
              <a:srgbClr val="000000">
                <a:alpha val="35000"/>
              </a:srgbClr>
            </a:outerShdw>
          </a:effectLst>
        </p:spPr>
        <p:txBody>
          <a:bodyPr lIns="45718" tIns="45718" rIns="45718" bIns="45718"/>
          <a:lstStyle/>
          <a:p>
            <a:endParaRPr dirty="0"/>
          </a:p>
        </p:txBody>
      </p:sp>
      <p:sp>
        <p:nvSpPr>
          <p:cNvPr id="113" name="Line"/>
          <p:cNvSpPr/>
          <p:nvPr/>
        </p:nvSpPr>
        <p:spPr>
          <a:xfrm>
            <a:off x="7282371" y="2777252"/>
            <a:ext cx="1" cy="313390"/>
          </a:xfrm>
          <a:prstGeom prst="line">
            <a:avLst/>
          </a:prstGeom>
          <a:ln w="50800">
            <a:solidFill>
              <a:schemeClr val="accent4">
                <a:satOff val="-1335"/>
                <a:lumOff val="-10274"/>
              </a:schemeClr>
            </a:solidFill>
            <a:tailEnd type="triangle"/>
          </a:ln>
          <a:effectLst>
            <a:outerShdw blurRad="38100" dist="23000" dir="5400000" rotWithShape="0">
              <a:srgbClr val="000000">
                <a:alpha val="35000"/>
              </a:srgbClr>
            </a:outerShdw>
          </a:effectLst>
        </p:spPr>
        <p:txBody>
          <a:bodyPr lIns="45718" tIns="45718" rIns="45718" bIns="45718"/>
          <a:lstStyle/>
          <a:p>
            <a:endParaRPr dirty="0"/>
          </a:p>
        </p:txBody>
      </p:sp>
      <p:sp>
        <p:nvSpPr>
          <p:cNvPr id="114" name="Rounded Rectangle"/>
          <p:cNvSpPr/>
          <p:nvPr/>
        </p:nvSpPr>
        <p:spPr>
          <a:xfrm>
            <a:off x="5782772" y="3460932"/>
            <a:ext cx="1219158" cy="532189"/>
          </a:xfrm>
          <a:prstGeom prst="roundRect">
            <a:avLst>
              <a:gd name="adj" fmla="val 30396"/>
            </a:avLst>
          </a:prstGeom>
          <a:ln w="25400">
            <a:solidFill>
              <a:schemeClr val="accent3">
                <a:satOff val="-6373"/>
                <a:lumOff val="-10823"/>
              </a:schemeClr>
            </a:solidFill>
          </a:ln>
          <a:effectLst>
            <a:outerShdw blurRad="38100" dist="23000" dir="5400000" rotWithShape="0">
              <a:srgbClr val="000000">
                <a:alpha val="35000"/>
              </a:srgbClr>
            </a:outerShdw>
          </a:effectLst>
        </p:spPr>
        <p:txBody>
          <a:bodyPr lIns="45718" tIns="45718" rIns="45718" bIns="45718" anchor="ctr"/>
          <a:lstStyle/>
          <a:p>
            <a:endParaRPr dirty="0"/>
          </a:p>
        </p:txBody>
      </p:sp>
      <p:sp>
        <p:nvSpPr>
          <p:cNvPr id="115" name="Rounded Rectangle"/>
          <p:cNvSpPr/>
          <p:nvPr/>
        </p:nvSpPr>
        <p:spPr>
          <a:xfrm>
            <a:off x="5788219" y="2712479"/>
            <a:ext cx="1208264" cy="532189"/>
          </a:xfrm>
          <a:prstGeom prst="roundRect">
            <a:avLst>
              <a:gd name="adj" fmla="val 30265"/>
            </a:avLst>
          </a:prstGeom>
          <a:ln w="25400">
            <a:solidFill>
              <a:schemeClr val="accent4">
                <a:satOff val="-1335"/>
                <a:lumOff val="-10274"/>
              </a:schemeClr>
            </a:solidFill>
          </a:ln>
          <a:effectLst>
            <a:outerShdw blurRad="38100" dist="23000" dir="5400000" rotWithShape="0">
              <a:srgbClr val="000000">
                <a:alpha val="35000"/>
              </a:srgbClr>
            </a:outerShdw>
          </a:effectLst>
        </p:spPr>
        <p:txBody>
          <a:bodyPr lIns="45718" tIns="45718" rIns="45718" bIns="45718" anchor="ctr"/>
          <a:lstStyle/>
          <a:p>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 Placeholder 3"/>
          <p:cNvSpPr txBox="1">
            <a:spLocks noGrp="1"/>
          </p:cNvSpPr>
          <p:nvPr>
            <p:ph type="body" sz="quarter" idx="1"/>
          </p:nvPr>
        </p:nvSpPr>
        <p:spPr>
          <a:xfrm>
            <a:off x="382859" y="95923"/>
            <a:ext cx="8007074" cy="1051107"/>
          </a:xfrm>
          <a:prstGeom prst="rect">
            <a:avLst/>
          </a:prstGeom>
        </p:spPr>
        <p:txBody>
          <a:bodyPr/>
          <a:lstStyle/>
          <a:p>
            <a:pPr lvl="1">
              <a:defRPr spc="0">
                <a:latin typeface="Rockwell"/>
                <a:ea typeface="Rockwell"/>
                <a:cs typeface="Rockwell"/>
                <a:sym typeface="Rockwell"/>
              </a:defRPr>
            </a:pPr>
            <a:r>
              <a:rPr dirty="0"/>
              <a:t>Recruitment and retention are both challenges at struggling schools</a:t>
            </a:r>
            <a:r>
              <a:rPr lang="en-US" dirty="0"/>
              <a:t>.</a:t>
            </a:r>
            <a:endParaRPr dirty="0"/>
          </a:p>
        </p:txBody>
      </p:sp>
      <p:sp>
        <p:nvSpPr>
          <p:cNvPr id="118"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15</a:t>
            </a:fld>
            <a:endParaRPr dirty="0"/>
          </a:p>
        </p:txBody>
      </p:sp>
      <p:sp>
        <p:nvSpPr>
          <p:cNvPr id="119" name="“High-decline schools … experienced a drop in applications and in the number of newly enrolled students, while high-growth schools saw growth in both applications and newly enrolled students in the last five years.…"/>
          <p:cNvSpPr txBox="1"/>
          <p:nvPr/>
        </p:nvSpPr>
        <p:spPr>
          <a:xfrm>
            <a:off x="352878" y="1325831"/>
            <a:ext cx="7676631" cy="270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spcBef>
                <a:spcPts val="1200"/>
              </a:spcBef>
              <a:defRPr sz="2000">
                <a:solidFill>
                  <a:srgbClr val="535353"/>
                </a:solidFill>
                <a:latin typeface="Arial"/>
                <a:ea typeface="Arial"/>
                <a:cs typeface="Arial"/>
                <a:sym typeface="Arial"/>
              </a:defRPr>
            </a:pPr>
            <a:r>
              <a:rPr dirty="0"/>
              <a:t>“High-decline schools … experienced a drop in applications and in the number of newly enrolled students, while high-growth schools saw growth in both applications and newly enrolled students in the last five years</a:t>
            </a:r>
            <a:r>
              <a:rPr lang="en-US" dirty="0"/>
              <a:t>…. </a:t>
            </a:r>
          </a:p>
          <a:p>
            <a:pPr>
              <a:spcBef>
                <a:spcPts val="1200"/>
              </a:spcBef>
              <a:defRPr sz="2000">
                <a:solidFill>
                  <a:srgbClr val="535353"/>
                </a:solidFill>
                <a:latin typeface="Arial"/>
                <a:ea typeface="Arial"/>
                <a:cs typeface="Arial"/>
                <a:sym typeface="Arial"/>
              </a:defRPr>
            </a:pPr>
            <a:r>
              <a:rPr lang="en-US" dirty="0"/>
              <a:t>“</a:t>
            </a:r>
            <a:r>
              <a:rPr dirty="0"/>
              <a:t>Similarly, while attrition increased at schools in the decline categories, there was a decrease in attrition</a:t>
            </a:r>
            <a:r>
              <a:rPr baseline="20000" dirty="0"/>
              <a:t> </a:t>
            </a:r>
            <a:r>
              <a:rPr dirty="0"/>
              <a:t>at schools in the growth categories, in particular a 20</a:t>
            </a:r>
            <a:r>
              <a:rPr lang="en-US" dirty="0"/>
              <a:t>% </a:t>
            </a:r>
            <a:r>
              <a:rPr dirty="0"/>
              <a:t>decrease in attrition among high-growth schools.”</a:t>
            </a:r>
            <a:r>
              <a:rPr lang="en-US" dirty="0"/>
              <a:t> </a:t>
            </a:r>
            <a:endParaRPr dirty="0"/>
          </a:p>
        </p:txBody>
      </p:sp>
      <p:sp>
        <p:nvSpPr>
          <p:cNvPr id="120" name="Cheryl Price and Amada Torres, “The Enrollment Outlook,” NAIS Trendbook 2017-18"/>
          <p:cNvSpPr txBox="1"/>
          <p:nvPr/>
        </p:nvSpPr>
        <p:spPr>
          <a:xfrm>
            <a:off x="342371" y="4246378"/>
            <a:ext cx="8108947"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Cheryl Pr</a:t>
            </a:r>
            <a:r>
              <a:rPr lang="en-US" dirty="0"/>
              <a:t>u</a:t>
            </a:r>
            <a:r>
              <a:rPr dirty="0"/>
              <a:t>ce and Amada Torres, “The Enrollment Outlook,” </a:t>
            </a:r>
            <a:r>
              <a:rPr lang="en-US" i="1" dirty="0"/>
              <a:t>2017–2018 </a:t>
            </a:r>
            <a:r>
              <a:rPr i="1" dirty="0"/>
              <a:t>NAIS Trendbook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High-decline schools record higher tuition and financial aid per student</a:t>
            </a:r>
            <a:r>
              <a:rPr lang="en-US" dirty="0"/>
              <a:t>.</a:t>
            </a:r>
            <a:endParaRPr dirty="0"/>
          </a:p>
        </p:txBody>
      </p:sp>
      <p:sp>
        <p:nvSpPr>
          <p:cNvPr id="123"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16</a:t>
            </a:fld>
            <a:endParaRPr dirty="0"/>
          </a:p>
        </p:txBody>
      </p:sp>
      <p:sp>
        <p:nvSpPr>
          <p:cNvPr id="124" name="Cheryl Price and Amada Torres, “The Enrollment Outlook,” NAIS Trendbook 2017-18"/>
          <p:cNvSpPr txBox="1"/>
          <p:nvPr/>
        </p:nvSpPr>
        <p:spPr>
          <a:xfrm>
            <a:off x="351096" y="3754954"/>
            <a:ext cx="8108947" cy="230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Cheryl Pr</a:t>
            </a:r>
            <a:r>
              <a:rPr lang="en-US" dirty="0"/>
              <a:t>u</a:t>
            </a:r>
            <a:r>
              <a:rPr dirty="0"/>
              <a:t>ce and Amada Torres, “The Enrollment Outlook,” </a:t>
            </a:r>
            <a:r>
              <a:rPr lang="en-US" i="1" dirty="0"/>
              <a:t>2017–2018 </a:t>
            </a:r>
            <a:r>
              <a:rPr i="1" dirty="0"/>
              <a:t>NAIS Trendbook</a:t>
            </a:r>
          </a:p>
        </p:txBody>
      </p:sp>
      <p:sp>
        <p:nvSpPr>
          <p:cNvPr id="125" name="“It could be that financial aid is being used to retain students in order to meet or stabilize enrollment numbers. However, the number of students receiving financial aid increased at high-growth schools and declined at high-decline schools. It may be that high-decline schools have fewer students on aid because their student bodies have declined in size, but it’s likely that the schools are offering larger awards to fewer students.”"/>
          <p:cNvSpPr txBox="1"/>
          <p:nvPr/>
        </p:nvSpPr>
        <p:spPr>
          <a:xfrm>
            <a:off x="351306" y="1478016"/>
            <a:ext cx="7861490" cy="2246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lnSpc>
                <a:spcPts val="3900"/>
              </a:lnSpc>
              <a:spcBef>
                <a:spcPts val="1200"/>
              </a:spcBef>
              <a:defRPr sz="2000">
                <a:solidFill>
                  <a:srgbClr val="535353"/>
                </a:solidFill>
                <a:latin typeface="Arial"/>
                <a:ea typeface="Arial"/>
                <a:cs typeface="Arial"/>
                <a:sym typeface="Arial"/>
              </a:defRPr>
            </a:lvl1pPr>
          </a:lstStyle>
          <a:p>
            <a:pPr>
              <a:lnSpc>
                <a:spcPct val="100000"/>
              </a:lnSpc>
            </a:pPr>
            <a:r>
              <a:rPr dirty="0"/>
              <a:t>“It could be that financial aid is being used to retain students in order to meet or stabilize enrollment numbers. However, the number of students receiving financial aid increased at high-growth schools and declined at high-decline schools. It may be that high-decline schools have fewer students on aid because their student bodies have declined in size, but it’s likely that the schools are offering larger awards to fewer students.”</a:t>
            </a:r>
            <a:r>
              <a:rPr lang="en-US" dirty="0"/>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Placeholder 1"/>
          <p:cNvSpPr txBox="1">
            <a:spLocks noGrp="1"/>
          </p:cNvSpPr>
          <p:nvPr>
            <p:ph type="subTitle" sz="half" idx="1"/>
          </p:nvPr>
        </p:nvSpPr>
        <p:spPr>
          <a:xfrm>
            <a:off x="325439" y="2268840"/>
            <a:ext cx="8480426" cy="1621019"/>
          </a:xfrm>
          <a:prstGeom prst="rect">
            <a:avLst/>
          </a:prstGeom>
        </p:spPr>
        <p:txBody>
          <a:bodyPr/>
          <a:lstStyle>
            <a:lvl1pPr>
              <a:defRPr spc="-300"/>
            </a:lvl1pPr>
          </a:lstStyle>
          <a:p>
            <a:r>
              <a:rPr spc="0" dirty="0"/>
              <a:t>Today’s Families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Placeholder 3"/>
          <p:cNvSpPr txBox="1">
            <a:spLocks noGrp="1"/>
          </p:cNvSpPr>
          <p:nvPr>
            <p:ph type="body" sz="quarter" idx="1"/>
          </p:nvPr>
        </p:nvSpPr>
        <p:spPr>
          <a:xfrm>
            <a:off x="420959" y="-177041"/>
            <a:ext cx="8378281" cy="1051106"/>
          </a:xfrm>
          <a:prstGeom prst="rect">
            <a:avLst/>
          </a:prstGeom>
        </p:spPr>
        <p:txBody>
          <a:bodyPr/>
          <a:lstStyle/>
          <a:p>
            <a:pPr lvl="1">
              <a:defRPr spc="0">
                <a:latin typeface="Rockwell"/>
                <a:ea typeface="Rockwell"/>
                <a:cs typeface="Rockwell"/>
                <a:sym typeface="Rockwell"/>
              </a:defRPr>
            </a:pPr>
            <a:r>
              <a:rPr dirty="0"/>
              <a:t>Generational changes: Millennial parents’ expectations for education</a:t>
            </a:r>
          </a:p>
        </p:txBody>
      </p:sp>
      <p:sp>
        <p:nvSpPr>
          <p:cNvPr id="130"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18</a:t>
            </a:fld>
            <a:endParaRPr dirty="0"/>
          </a:p>
        </p:txBody>
      </p:sp>
      <p:sp>
        <p:nvSpPr>
          <p:cNvPr id="131" name="“[High] Expectations: Millennial parents … want [schools] to provide kids with core academic skills – and more. They view schools and teachers as being their partners in the work of raising their children to be self-sufficient, independent, confident young adults.…"/>
          <p:cNvSpPr txBox="1"/>
          <p:nvPr/>
        </p:nvSpPr>
        <p:spPr>
          <a:xfrm>
            <a:off x="394307" y="947966"/>
            <a:ext cx="5199734" cy="5016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535353"/>
                </a:solidFill>
                <a:latin typeface="Arial"/>
                <a:ea typeface="Arial"/>
                <a:cs typeface="Arial"/>
                <a:sym typeface="Arial"/>
              </a:defRPr>
            </a:pPr>
            <a:r>
              <a:rPr b="1" dirty="0"/>
              <a:t>“[High] Expectations:</a:t>
            </a:r>
            <a:r>
              <a:rPr dirty="0"/>
              <a:t> Millennial parents … want [schools] to provide kids with core academic skills</a:t>
            </a:r>
            <a:r>
              <a:rPr lang="en-US" dirty="0"/>
              <a:t>—</a:t>
            </a:r>
            <a:r>
              <a:rPr dirty="0"/>
              <a:t>and more. They view schools and teachers as being their partners in the work of raising their children to be self-sufficient, independent, confident young adults</a:t>
            </a:r>
            <a:r>
              <a:rPr lang="en-US" dirty="0"/>
              <a:t>….</a:t>
            </a:r>
            <a:br>
              <a:rPr dirty="0"/>
            </a:br>
            <a:endParaRPr dirty="0"/>
          </a:p>
          <a:p>
            <a:pPr>
              <a:defRPr sz="2000">
                <a:solidFill>
                  <a:srgbClr val="535353"/>
                </a:solidFill>
                <a:latin typeface="Arial"/>
                <a:ea typeface="Arial"/>
                <a:cs typeface="Arial"/>
                <a:sym typeface="Arial"/>
              </a:defRPr>
            </a:pPr>
            <a:r>
              <a:rPr lang="en-US" b="1" dirty="0"/>
              <a:t>“</a:t>
            </a:r>
            <a:r>
              <a:rPr b="1" dirty="0"/>
              <a:t>Prepared for college, work</a:t>
            </a:r>
            <a:r>
              <a:rPr lang="en-US" b="1" dirty="0"/>
              <a:t>,</a:t>
            </a:r>
            <a:r>
              <a:rPr b="1" dirty="0"/>
              <a:t> and life:</a:t>
            </a:r>
            <a:r>
              <a:rPr dirty="0"/>
              <a:t> Millennial parents think college-readiness is important, but so too is workforce readiness and preparation for the challenges of life</a:t>
            </a:r>
            <a:r>
              <a:rPr lang="en-US" sz="2000" dirty="0">
                <a:solidFill>
                  <a:srgbClr val="535353"/>
                </a:solidFill>
                <a:latin typeface="Arial"/>
                <a:ea typeface="Arial"/>
                <a:cs typeface="Arial"/>
              </a:rPr>
              <a:t>.”</a:t>
            </a:r>
            <a:endParaRPr sz="2000" dirty="0">
              <a:solidFill>
                <a:srgbClr val="535353"/>
              </a:solidFill>
              <a:latin typeface="Arial"/>
              <a:ea typeface="Arial"/>
              <a:cs typeface="Arial"/>
            </a:endParaRPr>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Kristen Soltis Anderson, “Great Expectations: A New Generation of Parents Values Versatility, Accountability in Schools,” Walton Family Foundation (December 6, 2018)</a:t>
            </a:r>
          </a:p>
        </p:txBody>
      </p:sp>
      <p:sp>
        <p:nvSpPr>
          <p:cNvPr id="132" name="Differences in expectations based on income and educational-level of parents surveyed: Higher-income parents are more likely to view themselves as playing a major role in holding their child’s school accountable."/>
          <p:cNvSpPr txBox="1"/>
          <p:nvPr/>
        </p:nvSpPr>
        <p:spPr>
          <a:xfrm>
            <a:off x="6049351" y="1132800"/>
            <a:ext cx="2418878" cy="4093424"/>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535353"/>
                </a:solidFill>
                <a:latin typeface="Arial"/>
                <a:ea typeface="Arial"/>
                <a:cs typeface="Arial"/>
                <a:sym typeface="Arial"/>
              </a:defRPr>
            </a:pPr>
            <a:r>
              <a:rPr dirty="0"/>
              <a:t>Differences in expectations based on income and education</a:t>
            </a:r>
            <a:r>
              <a:rPr lang="en-US" dirty="0"/>
              <a:t>  </a:t>
            </a:r>
            <a:r>
              <a:rPr dirty="0"/>
              <a:t>level of parents surveyed: </a:t>
            </a:r>
            <a:r>
              <a:rPr b="0" dirty="0"/>
              <a:t>Higher-income parents are more likely </a:t>
            </a:r>
            <a:r>
              <a:rPr lang="en-US" b="0" dirty="0"/>
              <a:t>‟to </a:t>
            </a:r>
            <a:r>
              <a:rPr b="0" dirty="0"/>
              <a:t>view themselves as playing a major role in holding their child’s school accountabl</a:t>
            </a:r>
            <a:r>
              <a:rPr lang="en-US" b="0" dirty="0"/>
              <a:t>e.”</a:t>
            </a:r>
            <a:endParaRPr b="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 Placeholder 3"/>
          <p:cNvSpPr txBox="1">
            <a:spLocks noGrp="1"/>
          </p:cNvSpPr>
          <p:nvPr>
            <p:ph type="body" sz="quarter" idx="1"/>
          </p:nvPr>
        </p:nvSpPr>
        <p:spPr>
          <a:xfrm>
            <a:off x="427415" y="251212"/>
            <a:ext cx="8378281" cy="1044188"/>
          </a:xfrm>
          <a:prstGeom prst="rect">
            <a:avLst/>
          </a:prstGeom>
        </p:spPr>
        <p:txBody>
          <a:bodyPr/>
          <a:lstStyle/>
          <a:p>
            <a:pPr lvl="1">
              <a:defRPr spc="0">
                <a:latin typeface="Rockwell"/>
                <a:ea typeface="Rockwell"/>
                <a:cs typeface="Rockwell"/>
                <a:sym typeface="Rockwell"/>
              </a:defRPr>
            </a:pPr>
            <a:r>
              <a:rPr dirty="0"/>
              <a:t>Generational changes: Millennial parents’ expectations for education (cont</a:t>
            </a:r>
            <a:r>
              <a:rPr lang="en-US" dirty="0"/>
              <a:t>.</a:t>
            </a:r>
            <a:r>
              <a:rPr dirty="0"/>
              <a:t>)</a:t>
            </a:r>
          </a:p>
        </p:txBody>
      </p:sp>
      <p:sp>
        <p:nvSpPr>
          <p:cNvPr id="135"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19</a:t>
            </a:fld>
            <a:endParaRPr dirty="0"/>
          </a:p>
        </p:txBody>
      </p:sp>
      <p:sp>
        <p:nvSpPr>
          <p:cNvPr id="136" name="“Tests plus: Parents believe tests tell only part of the story of how their own child is doing. They also value a positive culture and robust extracurricular activities……"/>
          <p:cNvSpPr txBox="1"/>
          <p:nvPr/>
        </p:nvSpPr>
        <p:spPr>
          <a:xfrm>
            <a:off x="409084" y="1752600"/>
            <a:ext cx="8064569" cy="427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535353"/>
                </a:solidFill>
                <a:latin typeface="Arial"/>
                <a:ea typeface="Arial"/>
                <a:cs typeface="Arial"/>
                <a:sym typeface="Arial"/>
              </a:defRPr>
            </a:pPr>
            <a:r>
              <a:rPr b="1" dirty="0"/>
              <a:t>“Tests plus:</a:t>
            </a:r>
            <a:r>
              <a:rPr dirty="0"/>
              <a:t> Parents believe tests tell only part of the story of how their own child is doing. They also value a positive culture and robust extracurricular activities…</a:t>
            </a:r>
            <a:r>
              <a:rPr lang="en-US" dirty="0"/>
              <a:t>.</a:t>
            </a:r>
            <a:br>
              <a:rPr dirty="0"/>
            </a:br>
            <a:endParaRPr dirty="0"/>
          </a:p>
          <a:p>
            <a:pPr>
              <a:defRPr sz="2000">
                <a:solidFill>
                  <a:srgbClr val="535353"/>
                </a:solidFill>
                <a:latin typeface="Arial"/>
                <a:ea typeface="Arial"/>
                <a:cs typeface="Arial"/>
                <a:sym typeface="Arial"/>
              </a:defRPr>
            </a:pPr>
            <a:r>
              <a:rPr lang="en-US" b="1" dirty="0"/>
              <a:t>“</a:t>
            </a:r>
            <a:r>
              <a:rPr b="1" dirty="0"/>
              <a:t>Taking action:</a:t>
            </a:r>
            <a:r>
              <a:rPr dirty="0"/>
              <a:t> When a school isn’t living up to expectations, millennial parents are open to making changes within a school or giving those children a chance to get that quality education elsewhere.”</a:t>
            </a:r>
          </a:p>
          <a:p>
            <a:pPr>
              <a:defRPr sz="2000">
                <a:solidFill>
                  <a:srgbClr val="535353"/>
                </a:solidFill>
                <a:latin typeface="Arial"/>
                <a:ea typeface="Arial"/>
                <a:cs typeface="Arial"/>
                <a:sym typeface="Arial"/>
              </a:defRPr>
            </a:pPr>
            <a:endParaRPr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Kristen Soltis Anderson, “Great Expectations: A New Generation of Parents Values Versatility, Accountability in Schools,” Walton Family Foundation (December 6, 2018)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1"/>
          <p:cNvSpPr txBox="1">
            <a:spLocks noGrp="1"/>
          </p:cNvSpPr>
          <p:nvPr>
            <p:ph type="sldNum" sz="quarter" idx="4294967295"/>
          </p:nvPr>
        </p:nvSpPr>
        <p:spPr>
          <a:xfrm>
            <a:off x="8742196" y="6428986"/>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a:t>
            </a:fld>
            <a:endParaRPr dirty="0"/>
          </a:p>
        </p:txBody>
      </p:sp>
      <p:sp>
        <p:nvSpPr>
          <p:cNvPr id="45" name="Text Placeholder 3"/>
          <p:cNvSpPr txBox="1">
            <a:spLocks noGrp="1"/>
          </p:cNvSpPr>
          <p:nvPr>
            <p:ph type="body" sz="half" idx="1"/>
          </p:nvPr>
        </p:nvSpPr>
        <p:spPr>
          <a:xfrm>
            <a:off x="830612" y="1525245"/>
            <a:ext cx="7307268" cy="2034468"/>
          </a:xfrm>
          <a:prstGeom prst="rect">
            <a:avLst/>
          </a:prstGeom>
        </p:spPr>
        <p:txBody>
          <a:bodyPr>
            <a:normAutofit/>
          </a:bodyPr>
          <a:lstStyle/>
          <a:p>
            <a:pPr lvl="1" algn="ctr">
              <a:defRPr spc="0">
                <a:latin typeface="Rockwell"/>
                <a:ea typeface="Rockwell"/>
                <a:cs typeface="Rockwell"/>
                <a:sym typeface="Rockwell"/>
              </a:defRPr>
            </a:pPr>
            <a:r>
              <a:rPr sz="3200" dirty="0">
                <a:latin typeface="Arial" panose="020B0604020202020204" pitchFamily="34" charset="0"/>
                <a:cs typeface="Arial" panose="020B0604020202020204" pitchFamily="34" charset="0"/>
              </a:rPr>
              <a:t>As disruption continues to accelerate in the K</a:t>
            </a:r>
            <a:r>
              <a:rPr lang="en-US" sz="3200" dirty="0">
                <a:latin typeface="Arial" panose="020B0604020202020204" pitchFamily="34" charset="0"/>
                <a:cs typeface="Arial" panose="020B0604020202020204" pitchFamily="34" charset="0"/>
              </a:rPr>
              <a:t>–</a:t>
            </a:r>
            <a:r>
              <a:rPr sz="3200" dirty="0">
                <a:latin typeface="Arial" panose="020B0604020202020204" pitchFamily="34" charset="0"/>
                <a:cs typeface="Arial" panose="020B0604020202020204" pitchFamily="34" charset="0"/>
              </a:rPr>
              <a:t>12 market, how do we ensure that independent schools thrive?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Placeholder 3"/>
          <p:cNvSpPr txBox="1"/>
          <p:nvPr/>
        </p:nvSpPr>
        <p:spPr>
          <a:xfrm>
            <a:off x="418954" y="177773"/>
            <a:ext cx="8378282" cy="105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pPr lvl="1">
              <a:lnSpc>
                <a:spcPts val="2700"/>
              </a:lnSpc>
              <a:defRPr sz="2400">
                <a:solidFill>
                  <a:srgbClr val="1077A2"/>
                </a:solidFill>
                <a:latin typeface="Rockwell"/>
                <a:ea typeface="Rockwell"/>
                <a:cs typeface="Rockwell"/>
                <a:sym typeface="Rockwell"/>
              </a:defRPr>
            </a:pPr>
            <a:r>
              <a:rPr dirty="0"/>
              <a:t>Generational changes: Millennial parents’ </a:t>
            </a:r>
            <a:br>
              <a:rPr dirty="0"/>
            </a:br>
            <a:r>
              <a:rPr dirty="0"/>
              <a:t>economic realities</a:t>
            </a:r>
            <a:r>
              <a:rPr lang="en-US" dirty="0"/>
              <a:t>  </a:t>
            </a:r>
            <a:endParaRPr dirty="0"/>
          </a:p>
        </p:txBody>
      </p:sp>
      <p:sp>
        <p:nvSpPr>
          <p:cNvPr id="140"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20</a:t>
            </a:fld>
            <a:endParaRPr dirty="0"/>
          </a:p>
        </p:txBody>
      </p:sp>
      <p:sp>
        <p:nvSpPr>
          <p:cNvPr id="141" name="“A study published by the Federal Reserve “found millennials are less financially well-off than members of earlier generations when they were the same ages, with ‘lower earnings, fewer assets and less wealth.’ Their consumption habits are similar to their parents' and grandparents' — millennials just have less money to spend……"/>
          <p:cNvSpPr txBox="1"/>
          <p:nvPr/>
        </p:nvSpPr>
        <p:spPr>
          <a:xfrm>
            <a:off x="321923" y="1492150"/>
            <a:ext cx="8030895" cy="3785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535353"/>
                </a:solidFill>
                <a:latin typeface="Arial"/>
                <a:ea typeface="Arial"/>
                <a:cs typeface="Arial"/>
                <a:sym typeface="Arial"/>
              </a:defRPr>
            </a:pPr>
            <a:r>
              <a:rPr dirty="0"/>
              <a:t>“A study </a:t>
            </a:r>
            <a:r>
              <a:rPr lang="en-US" dirty="0"/>
              <a:t>[</a:t>
            </a:r>
            <a:r>
              <a:rPr dirty="0"/>
              <a:t>by the Federal Reserve</a:t>
            </a:r>
            <a:r>
              <a:rPr lang="en-US" dirty="0"/>
              <a:t>]</a:t>
            </a:r>
            <a:r>
              <a:rPr dirty="0"/>
              <a:t> found millennials are less financially well-off than members of earlier generations when they were the same ages, with ‘lower earnings, fewer assets and less wealth.’ </a:t>
            </a:r>
            <a:r>
              <a:rPr lang="en-US" dirty="0"/>
              <a:t>… </a:t>
            </a:r>
            <a:r>
              <a:rPr dirty="0"/>
              <a:t>Their consumption habits are similar to their parents</a:t>
            </a:r>
            <a:r>
              <a:rPr lang="en-US" dirty="0"/>
              <a:t>’</a:t>
            </a:r>
            <a:r>
              <a:rPr dirty="0"/>
              <a:t> and grandparents</a:t>
            </a:r>
            <a:r>
              <a:rPr lang="en-US" dirty="0"/>
              <a:t>’</a:t>
            </a:r>
            <a:r>
              <a:rPr dirty="0"/>
              <a:t>—</a:t>
            </a:r>
            <a:r>
              <a:rPr b="1" dirty="0"/>
              <a:t>millennials just have less money to spend</a:t>
            </a:r>
            <a:r>
              <a:rPr dirty="0"/>
              <a:t>…</a:t>
            </a:r>
            <a:r>
              <a:rPr lang="en-US" dirty="0"/>
              <a:t>.</a:t>
            </a:r>
            <a:endParaRPr dirty="0"/>
          </a:p>
          <a:p>
            <a:pPr>
              <a:defRPr sz="2000">
                <a:solidFill>
                  <a:srgbClr val="535353"/>
                </a:solidFill>
                <a:latin typeface="Arial"/>
                <a:ea typeface="Arial"/>
                <a:cs typeface="Arial"/>
                <a:sym typeface="Arial"/>
              </a:defRPr>
            </a:pPr>
            <a:endParaRPr dirty="0"/>
          </a:p>
          <a:p>
            <a:pPr>
              <a:defRPr sz="2000">
                <a:solidFill>
                  <a:srgbClr val="535353"/>
                </a:solidFill>
                <a:latin typeface="Arial"/>
                <a:ea typeface="Arial"/>
                <a:cs typeface="Arial"/>
                <a:sym typeface="Arial"/>
              </a:defRPr>
            </a:pPr>
            <a:r>
              <a:rPr lang="en-US" dirty="0"/>
              <a:t>“</a:t>
            </a:r>
            <a:r>
              <a:rPr dirty="0"/>
              <a:t>They had to face historically weak labor demand and unusually tight credit conditions. Dealing with those financial obstacles probably created ‘attitudes toward saving and spending</a:t>
            </a:r>
            <a:r>
              <a:rPr lang="en-US" dirty="0"/>
              <a:t>’</a:t>
            </a:r>
            <a:r>
              <a:rPr dirty="0"/>
              <a:t> that might be ‘more permanent for millennials than for members of generations that were more established in their careers and lives at that time,’ the study says.”</a:t>
            </a:r>
          </a:p>
        </p:txBody>
      </p:sp>
      <p:sp>
        <p:nvSpPr>
          <p:cNvPr id="142" name="Emily Sullivan, “Why Aren't Millennials Spending? They're Poorer Than Previous Generations, Fed Says,” National Public Radio (Nov. 30, 2018)"/>
          <p:cNvSpPr txBox="1"/>
          <p:nvPr/>
        </p:nvSpPr>
        <p:spPr>
          <a:xfrm>
            <a:off x="321923" y="5247495"/>
            <a:ext cx="8030895"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solidFill>
                  <a:srgbClr val="535353"/>
                </a:solidFill>
                <a:latin typeface="Arial"/>
                <a:ea typeface="Arial"/>
                <a:cs typeface="Arial"/>
                <a:sym typeface="Arial"/>
              </a:defRPr>
            </a:lvl1pPr>
          </a:lstStyle>
          <a:p>
            <a:r>
              <a:rPr dirty="0"/>
              <a:t>Emily Sullivan, “Why Aren</a:t>
            </a:r>
            <a:r>
              <a:rPr lang="en-US" dirty="0"/>
              <a:t>’</a:t>
            </a:r>
            <a:r>
              <a:rPr dirty="0"/>
              <a:t>t Millennials Spending? They</a:t>
            </a:r>
            <a:r>
              <a:rPr lang="en-US" dirty="0"/>
              <a:t>’</a:t>
            </a:r>
            <a:r>
              <a:rPr dirty="0"/>
              <a:t>re Poorer Than Previous Generations, Fed Says,” </a:t>
            </a:r>
            <a:r>
              <a:rPr lang="en-US" dirty="0"/>
              <a:t>NPR </a:t>
            </a:r>
            <a:r>
              <a:rPr dirty="0"/>
              <a:t>(Nov</a:t>
            </a:r>
            <a:r>
              <a:rPr lang="en-US" dirty="0"/>
              <a:t>ember</a:t>
            </a:r>
            <a:r>
              <a:rPr dirty="0"/>
              <a:t> 30, 2018)</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Placeholder 3"/>
          <p:cNvSpPr txBox="1"/>
          <p:nvPr/>
        </p:nvSpPr>
        <p:spPr>
          <a:xfrm>
            <a:off x="467080" y="-58887"/>
            <a:ext cx="8378282" cy="105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pPr lvl="1">
              <a:lnSpc>
                <a:spcPts val="2700"/>
              </a:lnSpc>
              <a:defRPr sz="2400">
                <a:solidFill>
                  <a:srgbClr val="1077A2"/>
                </a:solidFill>
                <a:latin typeface="Rockwell"/>
                <a:ea typeface="Rockwell"/>
                <a:cs typeface="Rockwell"/>
                <a:sym typeface="Rockwell"/>
              </a:defRPr>
            </a:pPr>
            <a:r>
              <a:rPr dirty="0"/>
              <a:t>Generational changes: Millennial parents’ behaviors </a:t>
            </a:r>
          </a:p>
        </p:txBody>
      </p:sp>
      <p:sp>
        <p:nvSpPr>
          <p:cNvPr id="146"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21</a:t>
            </a:fld>
            <a:endParaRPr dirty="0"/>
          </a:p>
        </p:txBody>
      </p:sp>
      <p:sp>
        <p:nvSpPr>
          <p:cNvPr id="147" name="The pool of applicants is much smaller. In 2016, 56% of millennials ages 25-35 were childless……"/>
          <p:cNvSpPr txBox="1"/>
          <p:nvPr/>
        </p:nvSpPr>
        <p:spPr>
          <a:xfrm>
            <a:off x="313148" y="1030146"/>
            <a:ext cx="5865878" cy="4606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marL="200025" indent="-200025">
              <a:spcBef>
                <a:spcPts val="1600"/>
              </a:spcBef>
              <a:buSzPct val="100000"/>
              <a:buChar char="•"/>
              <a:defRPr sz="2000">
                <a:solidFill>
                  <a:srgbClr val="535353"/>
                </a:solidFill>
                <a:latin typeface="Arial"/>
                <a:ea typeface="Arial"/>
                <a:cs typeface="Arial"/>
                <a:sym typeface="Arial"/>
              </a:defRPr>
            </a:pPr>
            <a:r>
              <a:rPr lang="en-US" b="1" dirty="0"/>
              <a:t>“</a:t>
            </a:r>
            <a:r>
              <a:rPr b="1" dirty="0"/>
              <a:t>The pool of applicants is much smaller.</a:t>
            </a:r>
            <a:br>
              <a:rPr dirty="0"/>
            </a:br>
            <a:r>
              <a:rPr dirty="0"/>
              <a:t>In 2016, 56% of millennials ages 25</a:t>
            </a:r>
            <a:r>
              <a:rPr lang="en-US" dirty="0"/>
              <a:t>–</a:t>
            </a:r>
            <a:r>
              <a:rPr dirty="0"/>
              <a:t>35 were childless…</a:t>
            </a:r>
            <a:r>
              <a:rPr lang="en-US" dirty="0"/>
              <a:t>.</a:t>
            </a:r>
          </a:p>
          <a:p>
            <a:pPr marL="200025" indent="-200025">
              <a:spcBef>
                <a:spcPts val="1600"/>
              </a:spcBef>
              <a:buSzPct val="100000"/>
              <a:buChar char="•"/>
              <a:defRPr sz="2000">
                <a:solidFill>
                  <a:srgbClr val="535353"/>
                </a:solidFill>
                <a:latin typeface="Arial"/>
                <a:ea typeface="Arial"/>
                <a:cs typeface="Arial"/>
                <a:sym typeface="Arial"/>
              </a:defRPr>
            </a:pPr>
            <a:r>
              <a:rPr lang="en-US" b="1" dirty="0"/>
              <a:t>“</a:t>
            </a:r>
            <a:r>
              <a:rPr b="1" dirty="0"/>
              <a:t>Most millennial</a:t>
            </a:r>
            <a:r>
              <a:rPr lang="en-US" b="1" dirty="0"/>
              <a:t> parents</a:t>
            </a:r>
            <a:r>
              <a:rPr b="1" dirty="0"/>
              <a:t> can’t afford private school </a:t>
            </a:r>
            <a:r>
              <a:rPr lang="en-US" b="1" dirty="0"/>
              <a:t>education</a:t>
            </a:r>
            <a:r>
              <a:rPr b="1" dirty="0"/>
              <a:t>. </a:t>
            </a:r>
            <a:br>
              <a:rPr dirty="0"/>
            </a:br>
            <a:r>
              <a:rPr dirty="0"/>
              <a:t>Millennial households have the highest number of households under the poverty line</a:t>
            </a:r>
            <a:r>
              <a:rPr lang="en-US" dirty="0"/>
              <a:t>…. </a:t>
            </a:r>
            <a:endParaRPr dirty="0"/>
          </a:p>
          <a:p>
            <a:pPr marL="200025" indent="-200025">
              <a:spcBef>
                <a:spcPts val="1600"/>
              </a:spcBef>
              <a:buSzPct val="100000"/>
              <a:buChar char="•"/>
              <a:defRPr sz="2000">
                <a:solidFill>
                  <a:srgbClr val="535353"/>
                </a:solidFill>
                <a:latin typeface="Arial"/>
                <a:ea typeface="Arial"/>
                <a:cs typeface="Arial"/>
                <a:sym typeface="Arial"/>
              </a:defRPr>
            </a:pPr>
            <a:r>
              <a:rPr lang="en-US" b="1" dirty="0"/>
              <a:t>“</a:t>
            </a:r>
            <a:r>
              <a:rPr b="1" dirty="0"/>
              <a:t>Millennials use Google for everything.</a:t>
            </a:r>
            <a:br>
              <a:rPr dirty="0"/>
            </a:br>
            <a:r>
              <a:rPr dirty="0"/>
              <a:t>The way parents research private schools has changed dramatically</a:t>
            </a:r>
            <a:r>
              <a:rPr lang="en-US" dirty="0"/>
              <a:t>….</a:t>
            </a:r>
            <a:endParaRPr dirty="0"/>
          </a:p>
          <a:p>
            <a:pPr marL="200025" indent="-200025">
              <a:spcBef>
                <a:spcPts val="1600"/>
              </a:spcBef>
              <a:buSzPct val="100000"/>
              <a:buChar char="•"/>
              <a:defRPr sz="2000" b="1">
                <a:solidFill>
                  <a:srgbClr val="535353"/>
                </a:solidFill>
                <a:latin typeface="Arial"/>
                <a:ea typeface="Arial"/>
                <a:cs typeface="Arial"/>
                <a:sym typeface="Arial"/>
              </a:defRPr>
            </a:pPr>
            <a:r>
              <a:rPr lang="en-US" b="1" dirty="0"/>
              <a:t>“</a:t>
            </a:r>
            <a:r>
              <a:rPr dirty="0"/>
              <a:t>Millennials’ brand loyalty is weak</a:t>
            </a:r>
            <a:r>
              <a:rPr lang="en-US" dirty="0"/>
              <a:t>….</a:t>
            </a:r>
            <a:endParaRPr dirty="0"/>
          </a:p>
          <a:p>
            <a:pPr marL="200025" indent="-200025">
              <a:spcBef>
                <a:spcPts val="1600"/>
              </a:spcBef>
              <a:buSzPct val="100000"/>
              <a:buChar char="•"/>
              <a:defRPr sz="2000" b="1">
                <a:solidFill>
                  <a:srgbClr val="535353"/>
                </a:solidFill>
                <a:latin typeface="Arial"/>
                <a:ea typeface="Arial"/>
                <a:cs typeface="Arial"/>
                <a:sym typeface="Arial"/>
              </a:defRPr>
            </a:pPr>
            <a:r>
              <a:rPr lang="en-US" b="1" dirty="0"/>
              <a:t>“</a:t>
            </a:r>
            <a:r>
              <a:rPr dirty="0"/>
              <a:t>Millennial parents prefer video to reading.</a:t>
            </a:r>
            <a:r>
              <a:rPr lang="en-US" dirty="0"/>
              <a:t>”</a:t>
            </a:r>
            <a:endParaRPr dirty="0"/>
          </a:p>
        </p:txBody>
      </p:sp>
      <p:sp>
        <p:nvSpPr>
          <p:cNvPr id="148" name="Borrowers nationwide owe a total of $1.5 trillion in federal student loan debt."/>
          <p:cNvSpPr txBox="1"/>
          <p:nvPr/>
        </p:nvSpPr>
        <p:spPr>
          <a:xfrm>
            <a:off x="6354583" y="2199707"/>
            <a:ext cx="1957041" cy="1379774"/>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700">
                <a:solidFill>
                  <a:srgbClr val="535353"/>
                </a:solidFill>
                <a:latin typeface="Arial"/>
                <a:ea typeface="Arial"/>
                <a:cs typeface="Arial"/>
                <a:sym typeface="Arial"/>
              </a:defRPr>
            </a:lvl1pPr>
          </a:lstStyle>
          <a:p>
            <a:r>
              <a:rPr dirty="0"/>
              <a:t>Borrowers nationwide owe a total of $1.5 trillion in federal student loan debt.</a:t>
            </a:r>
          </a:p>
        </p:txBody>
      </p:sp>
      <p:sp>
        <p:nvSpPr>
          <p:cNvPr id="149" name="Based on Mia Major, “Marketing Your School to Millennial Parents: Eight Truths You Need to Know,” Finalsite (June 7, 2018)"/>
          <p:cNvSpPr txBox="1"/>
          <p:nvPr/>
        </p:nvSpPr>
        <p:spPr>
          <a:xfrm>
            <a:off x="347466" y="5544923"/>
            <a:ext cx="8040976"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lnSpc>
                <a:spcPts val="3700"/>
              </a:lnSpc>
              <a:spcBef>
                <a:spcPts val="1600"/>
              </a:spcBef>
              <a:defRPr sz="1600">
                <a:solidFill>
                  <a:srgbClr val="535353"/>
                </a:solidFill>
                <a:latin typeface="Arial"/>
                <a:ea typeface="Arial"/>
                <a:cs typeface="Arial"/>
                <a:sym typeface="Arial"/>
              </a:defRPr>
            </a:lvl1pPr>
          </a:lstStyle>
          <a:p>
            <a:pPr>
              <a:lnSpc>
                <a:spcPct val="100000"/>
              </a:lnSpc>
            </a:pPr>
            <a:r>
              <a:rPr dirty="0"/>
              <a:t>Mia Major, “Marketing Your School to Millennial Parents: Eight Truths You Need to Know,” Finalsite (June 7, 2018)</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 Placeholder 3"/>
          <p:cNvSpPr txBox="1">
            <a:spLocks noGrp="1"/>
          </p:cNvSpPr>
          <p:nvPr>
            <p:ph type="body" sz="quarter" idx="1"/>
          </p:nvPr>
        </p:nvSpPr>
        <p:spPr>
          <a:xfrm>
            <a:off x="382859" y="125077"/>
            <a:ext cx="8378282" cy="1051107"/>
          </a:xfrm>
          <a:prstGeom prst="rect">
            <a:avLst/>
          </a:prstGeom>
        </p:spPr>
        <p:txBody>
          <a:bodyPr/>
          <a:lstStyle/>
          <a:p>
            <a:pPr lvl="1">
              <a:defRPr spc="0">
                <a:latin typeface="Rockwell"/>
                <a:ea typeface="Rockwell"/>
                <a:cs typeface="Rockwell"/>
                <a:sym typeface="Rockwell"/>
              </a:defRPr>
            </a:pPr>
            <a:r>
              <a:rPr dirty="0"/>
              <a:t>NAIS research identifies the four </a:t>
            </a:r>
            <a:r>
              <a:rPr lang="en-US" dirty="0"/>
              <a:t>“J</a:t>
            </a:r>
            <a:r>
              <a:rPr dirty="0"/>
              <a:t>obs</a:t>
            </a:r>
            <a:r>
              <a:rPr lang="en-US" dirty="0"/>
              <a:t>”</a:t>
            </a:r>
            <a:r>
              <a:rPr dirty="0"/>
              <a:t> parents “hire” independent schools to do.</a:t>
            </a:r>
          </a:p>
        </p:txBody>
      </p:sp>
      <p:sp>
        <p:nvSpPr>
          <p:cNvPr id="152"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22</a:t>
            </a:fld>
            <a:endParaRPr dirty="0"/>
          </a:p>
        </p:txBody>
      </p:sp>
      <p:sp>
        <p:nvSpPr>
          <p:cNvPr id="153" name="Job 1: When my child’s school is failing him or her — either academically or by not providing a safe learning environment — help me find a school that will address those obstacles, so I can ensure that my child will not fall further behind and will eventually thrive in school.…"/>
          <p:cNvSpPr txBox="1"/>
          <p:nvPr/>
        </p:nvSpPr>
        <p:spPr>
          <a:xfrm>
            <a:off x="234169" y="1235212"/>
            <a:ext cx="5454290" cy="399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marL="200025" indent="-200025">
              <a:spcBef>
                <a:spcPts val="1600"/>
              </a:spcBef>
              <a:buSzPct val="100000"/>
              <a:buChar char="•"/>
              <a:defRPr sz="2000">
                <a:solidFill>
                  <a:srgbClr val="535353"/>
                </a:solidFill>
                <a:latin typeface="Arial"/>
                <a:ea typeface="Arial"/>
                <a:cs typeface="Arial"/>
                <a:sym typeface="Arial"/>
              </a:defRPr>
            </a:pPr>
            <a:r>
              <a:rPr b="1" dirty="0"/>
              <a:t>Job 1:</a:t>
            </a:r>
            <a:r>
              <a:rPr dirty="0"/>
              <a:t> When my child’s school is failing him or her—either academically or by not providing a safe learning environment—help me find a school that will address those obstacles, so I can ensure that my child will not fall further behind and will eventually thrive in school.</a:t>
            </a:r>
            <a:r>
              <a:rPr lang="en-US" dirty="0"/>
              <a:t> </a:t>
            </a:r>
            <a:endParaRPr lang="en-US" sz="1200" dirty="0">
              <a:solidFill>
                <a:srgbClr val="000000"/>
              </a:solidFill>
            </a:endParaRPr>
          </a:p>
          <a:p>
            <a:pPr marL="200025" indent="-200025">
              <a:spcBef>
                <a:spcPts val="1600"/>
              </a:spcBef>
              <a:buSzPct val="100000"/>
              <a:buChar char="•"/>
              <a:defRPr sz="2000">
                <a:solidFill>
                  <a:srgbClr val="535353"/>
                </a:solidFill>
                <a:latin typeface="Arial"/>
                <a:ea typeface="Arial"/>
                <a:cs typeface="Arial"/>
                <a:sym typeface="Arial"/>
              </a:defRPr>
            </a:pPr>
            <a:r>
              <a:rPr b="1" dirty="0"/>
              <a:t>Job 2:</a:t>
            </a:r>
            <a:r>
              <a:rPr dirty="0"/>
              <a:t> When I have a child who is intelligent and emotionally mature, help me find a school that will continue that growth so I can ensure my child will fulfill his or her potential, mature, and be prepared for college.</a:t>
            </a:r>
            <a:r>
              <a:rPr lang="en-US" dirty="0"/>
              <a:t> </a:t>
            </a:r>
            <a:endParaRPr dirty="0"/>
          </a:p>
        </p:txBody>
      </p:sp>
      <p:sp>
        <p:nvSpPr>
          <p:cNvPr id="154" name="What jobs do parents primarily hire your school to do?  NAIS conducted research on parental decision-making using a methodology called “Jobs to Be Done.” The findings, drawn from a series of interviews with parents who recently made an enrollment decision for their children, can help schools focus on what matters most to families."/>
          <p:cNvSpPr txBox="1"/>
          <p:nvPr/>
        </p:nvSpPr>
        <p:spPr>
          <a:xfrm>
            <a:off x="5954273" y="1299489"/>
            <a:ext cx="2646734" cy="4016480"/>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700">
                <a:solidFill>
                  <a:srgbClr val="535353"/>
                </a:solidFill>
                <a:latin typeface="Arial"/>
                <a:ea typeface="Arial"/>
                <a:cs typeface="Arial"/>
                <a:sym typeface="Arial"/>
              </a:defRPr>
            </a:pPr>
            <a:r>
              <a:rPr b="1" dirty="0"/>
              <a:t>What </a:t>
            </a:r>
            <a:r>
              <a:rPr lang="en-US" b="1" dirty="0"/>
              <a:t>J</a:t>
            </a:r>
            <a:r>
              <a:rPr b="1" dirty="0"/>
              <a:t>obs do parents primarily hire </a:t>
            </a:r>
            <a:r>
              <a:rPr b="1" i="1" dirty="0"/>
              <a:t>your school</a:t>
            </a:r>
            <a:r>
              <a:rPr b="1" dirty="0"/>
              <a:t> to do?</a:t>
            </a:r>
            <a:r>
              <a:rPr dirty="0"/>
              <a:t> </a:t>
            </a:r>
            <a:br>
              <a:rPr dirty="0"/>
            </a:br>
            <a:r>
              <a:rPr dirty="0"/>
              <a:t>NAIS conducted research on parental decision-making using a methodology called Jobs to Be Done. The findings, drawn from a series of interviews with parents who recently made an enrollment decision for their children, can help schools focus on what matters most to families. </a:t>
            </a:r>
          </a:p>
        </p:txBody>
      </p:sp>
      <p:sp>
        <p:nvSpPr>
          <p:cNvPr id="155" name="NAIS, Jobs-to-Be-Done Study on Independent School Parents Full report: https://www.nais.org/articles/pages/member/research/nais-research-jobs-to-be-done-study-on-independent-school-parents/"/>
          <p:cNvSpPr txBox="1"/>
          <p:nvPr/>
        </p:nvSpPr>
        <p:spPr>
          <a:xfrm>
            <a:off x="248635" y="5342569"/>
            <a:ext cx="8657174"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r>
              <a:rPr dirty="0"/>
              <a:t>NAIS, </a:t>
            </a:r>
            <a:r>
              <a:rPr lang="en-US" i="1" dirty="0"/>
              <a:t>Why Do Parents Choose Independent Schools?</a:t>
            </a:r>
            <a:r>
              <a:rPr lang="en-US" dirty="0"/>
              <a:t> </a:t>
            </a:r>
            <a:r>
              <a:rPr lang="en-US" sz="1600" dirty="0"/>
              <a:t>(</a:t>
            </a:r>
            <a:r>
              <a:rPr lang="en-US" sz="1600" dirty="0">
                <a:hlinkClick r:id="rId2"/>
              </a:rPr>
              <a:t>nais.org/articles/</a:t>
            </a:r>
          </a:p>
          <a:p>
            <a:pPr>
              <a:defRPr sz="1600">
                <a:solidFill>
                  <a:srgbClr val="535353"/>
                </a:solidFill>
                <a:latin typeface="Arial"/>
                <a:ea typeface="Arial"/>
                <a:cs typeface="Arial"/>
                <a:sym typeface="Arial"/>
              </a:defRPr>
            </a:pPr>
            <a:r>
              <a:rPr lang="en-US" sz="1600" dirty="0">
                <a:hlinkClick r:id="rId2"/>
              </a:rPr>
              <a:t>pages/member/research/nais-research-jobs-to-be-done-study-on-independent-school-parents</a:t>
            </a:r>
            <a:r>
              <a:rPr lang="en-US" sz="1600" dirty="0"/>
              <a:t>)</a:t>
            </a:r>
            <a:endParaRPr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23</a:t>
            </a:fld>
            <a:endParaRPr dirty="0"/>
          </a:p>
        </p:txBody>
      </p:sp>
      <p:sp>
        <p:nvSpPr>
          <p:cNvPr id="158" name="Job 3: When a school is focused almost solely on test scores and academic curriculum, help me find a school that will focus on my child’s social and emotional development, so I can be sure that my child will be a well-rounded and productive member of society.…"/>
          <p:cNvSpPr txBox="1"/>
          <p:nvPr/>
        </p:nvSpPr>
        <p:spPr>
          <a:xfrm>
            <a:off x="321923" y="1425040"/>
            <a:ext cx="7218837" cy="4852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marL="200025" indent="-200025">
              <a:spcBef>
                <a:spcPts val="1600"/>
              </a:spcBef>
              <a:buSzPct val="100000"/>
              <a:buChar char="•"/>
              <a:defRPr sz="2000">
                <a:solidFill>
                  <a:srgbClr val="535353"/>
                </a:solidFill>
                <a:latin typeface="Arial"/>
                <a:ea typeface="Arial"/>
                <a:cs typeface="Arial"/>
                <a:sym typeface="Arial"/>
              </a:defRPr>
            </a:pPr>
            <a:r>
              <a:rPr b="1" dirty="0"/>
              <a:t>Job 3: </a:t>
            </a:r>
            <a:r>
              <a:rPr dirty="0"/>
              <a:t>When a school is focused almost solely on test scores and academic curriculum, help me find a school that will focus on my child’s social and emotional development, so I can be sure that my child will be a well-rounded and productive member of society.</a:t>
            </a:r>
            <a:r>
              <a:rPr lang="en-US" dirty="0"/>
              <a:t> </a:t>
            </a:r>
            <a:endParaRPr lang="en-US" sz="1200" dirty="0">
              <a:solidFill>
                <a:srgbClr val="000000"/>
              </a:solidFill>
            </a:endParaRPr>
          </a:p>
          <a:p>
            <a:pPr marL="200025" indent="-200025">
              <a:spcBef>
                <a:spcPts val="1600"/>
              </a:spcBef>
              <a:buSzPct val="100000"/>
              <a:buChar char="•"/>
              <a:defRPr sz="2000">
                <a:solidFill>
                  <a:srgbClr val="535353"/>
                </a:solidFill>
                <a:latin typeface="Arial"/>
                <a:ea typeface="Arial"/>
                <a:cs typeface="Arial"/>
                <a:sym typeface="Arial"/>
              </a:defRPr>
            </a:pPr>
            <a:r>
              <a:rPr b="1" dirty="0"/>
              <a:t>Job 4: </a:t>
            </a:r>
            <a:r>
              <a:rPr dirty="0"/>
              <a:t>When my child has talents that must be cultivated and I have a select set of acceptable colleges, help me find a school with an excellent academic program and outstanding reputation, so I can ensure my child gets into one of the select set of schools and fulfills his or her potential.</a:t>
            </a:r>
            <a:r>
              <a:rPr lang="en-US" dirty="0"/>
              <a:t> </a:t>
            </a:r>
          </a:p>
          <a:p>
            <a:pPr marL="200025" indent="-200025">
              <a:spcBef>
                <a:spcPts val="1600"/>
              </a:spcBef>
              <a:buSzPct val="100000"/>
              <a:buChar char="•"/>
              <a:defRPr sz="2000">
                <a:solidFill>
                  <a:srgbClr val="535353"/>
                </a:solidFill>
                <a:latin typeface="Arial"/>
                <a:ea typeface="Arial"/>
                <a:cs typeface="Arial"/>
                <a:sym typeface="Arial"/>
              </a:defRPr>
            </a:pPr>
            <a:endParaRPr lang="en-US" dirty="0"/>
          </a:p>
          <a:p>
            <a:pPr>
              <a:spcBef>
                <a:spcPts val="1600"/>
              </a:spcBef>
              <a:buSzPct val="100000"/>
              <a:defRPr sz="2000">
                <a:solidFill>
                  <a:srgbClr val="535353"/>
                </a:solidFill>
                <a:latin typeface="Arial"/>
                <a:ea typeface="Arial"/>
                <a:cs typeface="Arial"/>
                <a:sym typeface="Arial"/>
              </a:defRPr>
            </a:pPr>
            <a:r>
              <a:rPr lang="en-US" sz="1600" dirty="0"/>
              <a:t>NAIS, </a:t>
            </a:r>
            <a:r>
              <a:rPr lang="en-US" sz="1600" i="1" dirty="0"/>
              <a:t>Why Do Parents Choose Independent Schools?</a:t>
            </a:r>
            <a:endParaRPr lang="en-US" sz="1600" dirty="0"/>
          </a:p>
          <a:p>
            <a:pPr marL="200025" indent="-200025">
              <a:spcBef>
                <a:spcPts val="1600"/>
              </a:spcBef>
              <a:buSzPct val="100000"/>
              <a:buChar char="•"/>
              <a:defRPr sz="2000">
                <a:solidFill>
                  <a:srgbClr val="535353"/>
                </a:solidFill>
                <a:latin typeface="Arial"/>
                <a:ea typeface="Arial"/>
                <a:cs typeface="Arial"/>
                <a:sym typeface="Arial"/>
              </a:defRPr>
            </a:pPr>
            <a:endParaRPr dirty="0"/>
          </a:p>
        </p:txBody>
      </p:sp>
      <p:sp>
        <p:nvSpPr>
          <p:cNvPr id="159" name="Text Placeholder 3"/>
          <p:cNvSpPr txBox="1">
            <a:spLocks noGrp="1"/>
          </p:cNvSpPr>
          <p:nvPr>
            <p:ph type="body" sz="quarter" idx="1"/>
          </p:nvPr>
        </p:nvSpPr>
        <p:spPr>
          <a:xfrm>
            <a:off x="382859" y="209078"/>
            <a:ext cx="8378282" cy="1051106"/>
          </a:xfrm>
          <a:prstGeom prst="rect">
            <a:avLst/>
          </a:prstGeom>
        </p:spPr>
        <p:txBody>
          <a:bodyPr/>
          <a:lstStyle/>
          <a:p>
            <a:pPr lvl="1">
              <a:defRPr spc="0">
                <a:latin typeface="Rockwell"/>
                <a:ea typeface="Rockwell"/>
                <a:cs typeface="Rockwell"/>
                <a:sym typeface="Rockwell"/>
              </a:defRPr>
            </a:pPr>
            <a:r>
              <a:rPr dirty="0"/>
              <a:t>NAIS research identifies the four </a:t>
            </a:r>
            <a:r>
              <a:rPr lang="en-US" dirty="0"/>
              <a:t>“J</a:t>
            </a:r>
            <a:r>
              <a:rPr dirty="0"/>
              <a:t>obs</a:t>
            </a:r>
            <a:r>
              <a:rPr lang="en-US" dirty="0"/>
              <a:t>”</a:t>
            </a:r>
            <a:r>
              <a:rPr dirty="0"/>
              <a:t> parents “hire” independent schools to do</a:t>
            </a:r>
            <a:r>
              <a:rPr lang="en-US" dirty="0"/>
              <a:t> (cont.)</a:t>
            </a: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 Placeholder 3"/>
          <p:cNvSpPr txBox="1">
            <a:spLocks noGrp="1"/>
          </p:cNvSpPr>
          <p:nvPr>
            <p:ph type="body" sz="quarter" idx="1"/>
          </p:nvPr>
        </p:nvSpPr>
        <p:spPr>
          <a:xfrm>
            <a:off x="382859" y="60822"/>
            <a:ext cx="7287386" cy="1051106"/>
          </a:xfrm>
          <a:prstGeom prst="rect">
            <a:avLst/>
          </a:prstGeom>
        </p:spPr>
        <p:txBody>
          <a:bodyPr/>
          <a:lstStyle/>
          <a:p>
            <a:pPr lvl="1">
              <a:defRPr spc="0">
                <a:latin typeface="Rockwell"/>
                <a:ea typeface="Rockwell"/>
                <a:cs typeface="Rockwell"/>
                <a:sym typeface="Rockwell"/>
              </a:defRPr>
            </a:pPr>
            <a:r>
              <a:rPr dirty="0"/>
              <a:t>Total cost of attendance at independent schools has risen</a:t>
            </a:r>
            <a:r>
              <a:rPr lang="en-US" dirty="0"/>
              <a:t>, as reported by parents</a:t>
            </a:r>
            <a:r>
              <a:rPr dirty="0"/>
              <a:t>.</a:t>
            </a:r>
          </a:p>
        </p:txBody>
      </p:sp>
      <p:sp>
        <p:nvSpPr>
          <p:cNvPr id="162"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24</a:t>
            </a:fld>
            <a:endParaRPr dirty="0"/>
          </a:p>
        </p:txBody>
      </p:sp>
      <p:pic>
        <p:nvPicPr>
          <p:cNvPr id="163" name="Screen Shot 2019-08-23 at 1.20.50 PM.png" descr="Screen Shot 2019-08-23 at 1.20.50 PM.png"/>
          <p:cNvPicPr>
            <a:picLocks noChangeAspect="1"/>
          </p:cNvPicPr>
          <p:nvPr/>
        </p:nvPicPr>
        <p:blipFill>
          <a:blip r:embed="rId2"/>
          <a:srcRect t="15863"/>
          <a:stretch>
            <a:fillRect/>
          </a:stretch>
        </p:blipFill>
        <p:spPr>
          <a:xfrm>
            <a:off x="118231" y="1160052"/>
            <a:ext cx="6619435" cy="3324912"/>
          </a:xfrm>
          <a:prstGeom prst="rect">
            <a:avLst/>
          </a:prstGeom>
          <a:ln w="12700">
            <a:miter lim="400000"/>
          </a:ln>
        </p:spPr>
      </p:pic>
      <p:sp>
        <p:nvSpPr>
          <p:cNvPr id="164" name="NAIS, How Parents Pay School Costs (2019)"/>
          <p:cNvSpPr txBox="1"/>
          <p:nvPr/>
        </p:nvSpPr>
        <p:spPr>
          <a:xfrm>
            <a:off x="411990" y="5131906"/>
            <a:ext cx="5784593"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lang="en-US" dirty="0"/>
              <a:t>Mark J. Mitchell</a:t>
            </a:r>
            <a:r>
              <a:rPr dirty="0"/>
              <a:t>, </a:t>
            </a:r>
            <a:r>
              <a:rPr i="1" dirty="0"/>
              <a:t>How Parents Pay School Costs</a:t>
            </a:r>
            <a:r>
              <a:rPr lang="en-US" dirty="0"/>
              <a:t>, NAIS </a:t>
            </a:r>
            <a:r>
              <a:rPr i="1" dirty="0"/>
              <a:t>(2019</a:t>
            </a:r>
            <a:r>
              <a:rPr dirty="0"/>
              <a:t>)</a:t>
            </a:r>
            <a:r>
              <a:rPr lang="en-US" dirty="0"/>
              <a:t> </a:t>
            </a:r>
            <a:endParaRPr dirty="0"/>
          </a:p>
        </p:txBody>
      </p:sp>
      <p:sp>
        <p:nvSpPr>
          <p:cNvPr id="165" name="Rounded Rectangle"/>
          <p:cNvSpPr/>
          <p:nvPr/>
        </p:nvSpPr>
        <p:spPr>
          <a:xfrm>
            <a:off x="4863047" y="1786882"/>
            <a:ext cx="1141455" cy="2747290"/>
          </a:xfrm>
          <a:prstGeom prst="roundRect">
            <a:avLst>
              <a:gd name="adj" fmla="val 27135"/>
            </a:avLst>
          </a:prstGeom>
          <a:ln w="25400">
            <a:solidFill>
              <a:schemeClr val="accent3">
                <a:satOff val="-6373"/>
                <a:lumOff val="-10823"/>
              </a:schemeClr>
            </a:solidFill>
          </a:ln>
          <a:effectLst>
            <a:outerShdw blurRad="38100" dist="23000" dir="5400000" rotWithShape="0">
              <a:srgbClr val="000000">
                <a:alpha val="35000"/>
              </a:srgbClr>
            </a:outerShdw>
          </a:effectLst>
        </p:spPr>
        <p:txBody>
          <a:bodyPr lIns="45718" tIns="45718" rIns="45718" bIns="45718" anchor="ctr"/>
          <a:lstStyle/>
          <a:p>
            <a:endParaRPr dirty="0"/>
          </a:p>
        </p:txBody>
      </p:sp>
      <p:sp>
        <p:nvSpPr>
          <p:cNvPr id="166" name="The NAIS survey “How Parents Pay School Costs,” asked families who applied for financial aid how they pay for tuition, what role financial aid plays in their enrollment decisions, and how they feel about paying tuition."/>
          <p:cNvSpPr txBox="1"/>
          <p:nvPr/>
        </p:nvSpPr>
        <p:spPr>
          <a:xfrm>
            <a:off x="6629771" y="1512524"/>
            <a:ext cx="1997019" cy="3046984"/>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lnSpc>
                <a:spcPts val="3700"/>
              </a:lnSpc>
              <a:spcBef>
                <a:spcPts val="1200"/>
              </a:spcBef>
              <a:defRPr sz="1600">
                <a:solidFill>
                  <a:srgbClr val="535353"/>
                </a:solidFill>
                <a:latin typeface="Arial"/>
                <a:ea typeface="Arial"/>
                <a:cs typeface="Arial"/>
                <a:sym typeface="Arial"/>
              </a:defRPr>
            </a:lvl1pPr>
          </a:lstStyle>
          <a:p>
            <a:pPr>
              <a:lnSpc>
                <a:spcPct val="100000"/>
              </a:lnSpc>
            </a:pPr>
            <a:r>
              <a:rPr dirty="0"/>
              <a:t>The NAIS survey </a:t>
            </a:r>
            <a:r>
              <a:rPr i="1" dirty="0"/>
              <a:t>How Parents Pay School Costs </a:t>
            </a:r>
            <a:r>
              <a:rPr dirty="0"/>
              <a:t>asked families who applied for financial aid how they pay for tuition, what role financial aid plays in their enrollment decisions, and how they feel about paying tuition.</a:t>
            </a:r>
            <a:r>
              <a:rPr lang="en-US" dirty="0"/>
              <a:t>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 Placeholder 3"/>
          <p:cNvSpPr txBox="1">
            <a:spLocks noGrp="1"/>
          </p:cNvSpPr>
          <p:nvPr>
            <p:ph type="body" sz="quarter" idx="1"/>
          </p:nvPr>
        </p:nvSpPr>
        <p:spPr>
          <a:xfrm>
            <a:off x="382859" y="25720"/>
            <a:ext cx="8378282" cy="1051106"/>
          </a:xfrm>
          <a:prstGeom prst="rect">
            <a:avLst/>
          </a:prstGeom>
        </p:spPr>
        <p:txBody>
          <a:bodyPr/>
          <a:lstStyle/>
          <a:p>
            <a:pPr lvl="1">
              <a:defRPr spc="0">
                <a:latin typeface="Rockwell"/>
                <a:ea typeface="Rockwell"/>
                <a:cs typeface="Rockwell"/>
                <a:sym typeface="Rockwell"/>
              </a:defRPr>
            </a:pPr>
            <a:r>
              <a:rPr dirty="0"/>
              <a:t>In independent schools, families’ reliance on financial aid has grown.</a:t>
            </a:r>
          </a:p>
        </p:txBody>
      </p:sp>
      <p:sp>
        <p:nvSpPr>
          <p:cNvPr id="169"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25</a:t>
            </a:fld>
            <a:endParaRPr dirty="0"/>
          </a:p>
        </p:txBody>
      </p:sp>
      <p:sp>
        <p:nvSpPr>
          <p:cNvPr id="170" name="NAIS, How Parents Pay School Costs (2019)"/>
          <p:cNvSpPr txBox="1"/>
          <p:nvPr/>
        </p:nvSpPr>
        <p:spPr>
          <a:xfrm>
            <a:off x="324236" y="3272305"/>
            <a:ext cx="5726885" cy="255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lang="en-US" dirty="0"/>
              <a:t>*NAIS surveyed families who applied for financial aid.</a:t>
            </a:r>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lang="en-US" dirty="0"/>
              <a:t>Mark J. Mitchell, </a:t>
            </a:r>
            <a:r>
              <a:rPr i="1" dirty="0"/>
              <a:t>How Parents Pay School Costs</a:t>
            </a:r>
            <a:r>
              <a:rPr lang="en-US" dirty="0"/>
              <a:t>, NAIS</a:t>
            </a:r>
            <a:r>
              <a:rPr dirty="0"/>
              <a:t> (2019)</a:t>
            </a:r>
          </a:p>
        </p:txBody>
      </p:sp>
      <p:sp>
        <p:nvSpPr>
          <p:cNvPr id="171" name="Percent of families surveyed who reported they needed financial aid grant for their child to attend independent school…"/>
          <p:cNvSpPr txBox="1"/>
          <p:nvPr/>
        </p:nvSpPr>
        <p:spPr>
          <a:xfrm>
            <a:off x="313807" y="1388101"/>
            <a:ext cx="7605723" cy="178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b="1">
                <a:solidFill>
                  <a:srgbClr val="535353"/>
                </a:solidFill>
                <a:latin typeface="Arial"/>
                <a:ea typeface="Arial"/>
                <a:cs typeface="Arial"/>
                <a:sym typeface="Arial"/>
              </a:defRPr>
            </a:pPr>
            <a:r>
              <a:rPr dirty="0"/>
              <a:t>Percent of families surveyed</a:t>
            </a:r>
            <a:r>
              <a:rPr lang="en-US" dirty="0"/>
              <a:t>*</a:t>
            </a:r>
            <a:r>
              <a:rPr dirty="0"/>
              <a:t> who reported </a:t>
            </a:r>
            <a:r>
              <a:rPr lang="en-US" dirty="0"/>
              <a:t>that </a:t>
            </a:r>
            <a:r>
              <a:rPr dirty="0"/>
              <a:t>they needed financial aid for their child to attend independent school </a:t>
            </a:r>
          </a:p>
          <a:p>
            <a:pPr>
              <a:spcBef>
                <a:spcPts val="1200"/>
              </a:spcBef>
              <a:defRPr sz="2000">
                <a:solidFill>
                  <a:srgbClr val="535353"/>
                </a:solidFill>
                <a:latin typeface="Arial"/>
                <a:ea typeface="Arial"/>
                <a:cs typeface="Arial"/>
                <a:sym typeface="Arial"/>
              </a:defRPr>
            </a:pPr>
            <a:r>
              <a:rPr dirty="0"/>
              <a:t>2006                        2013                      2018</a:t>
            </a:r>
          </a:p>
          <a:p>
            <a:pPr>
              <a:defRPr sz="4000" b="1">
                <a:solidFill>
                  <a:srgbClr val="535353"/>
                </a:solidFill>
                <a:latin typeface="Arial"/>
                <a:ea typeface="Arial"/>
                <a:cs typeface="Arial"/>
                <a:sym typeface="Arial"/>
              </a:defRPr>
            </a:pPr>
            <a:r>
              <a:rPr sz="3600" dirty="0"/>
              <a:t>62%          80%          88%</a:t>
            </a:r>
            <a:r>
              <a:rPr dirty="0"/>
              <a:t> </a:t>
            </a:r>
          </a:p>
        </p:txBody>
      </p:sp>
      <p:sp>
        <p:nvSpPr>
          <p:cNvPr id="172" name="Line"/>
          <p:cNvSpPr/>
          <p:nvPr/>
        </p:nvSpPr>
        <p:spPr>
          <a:xfrm>
            <a:off x="1501903" y="2819399"/>
            <a:ext cx="857514" cy="1"/>
          </a:xfrm>
          <a:prstGeom prst="line">
            <a:avLst/>
          </a:prstGeom>
          <a:ln w="25400">
            <a:solidFill>
              <a:schemeClr val="accent3">
                <a:satOff val="-6373"/>
                <a:lumOff val="-10823"/>
              </a:schemeClr>
            </a:solidFill>
            <a:tailEnd type="triangle"/>
          </a:ln>
          <a:effectLst>
            <a:outerShdw blurRad="38100" dist="23000" dir="5400000" rotWithShape="0">
              <a:srgbClr val="000000">
                <a:alpha val="35000"/>
              </a:srgbClr>
            </a:outerShdw>
          </a:effectLst>
        </p:spPr>
        <p:txBody>
          <a:bodyPr lIns="45718" tIns="45718" rIns="45718" bIns="45718"/>
          <a:lstStyle/>
          <a:p>
            <a:endParaRPr dirty="0"/>
          </a:p>
        </p:txBody>
      </p:sp>
      <p:sp>
        <p:nvSpPr>
          <p:cNvPr id="173" name="Line"/>
          <p:cNvSpPr/>
          <p:nvPr/>
        </p:nvSpPr>
        <p:spPr>
          <a:xfrm>
            <a:off x="3687912" y="2819399"/>
            <a:ext cx="857513" cy="1"/>
          </a:xfrm>
          <a:prstGeom prst="line">
            <a:avLst/>
          </a:prstGeom>
          <a:ln w="25400">
            <a:solidFill>
              <a:schemeClr val="accent3">
                <a:satOff val="-6373"/>
                <a:lumOff val="-10823"/>
              </a:schemeClr>
            </a:solidFill>
            <a:tailEnd type="triangle"/>
          </a:ln>
          <a:effectLst>
            <a:outerShdw blurRad="38100" dist="23000" dir="5400000" rotWithShape="0">
              <a:srgbClr val="000000">
                <a:alpha val="35000"/>
              </a:srgbClr>
            </a:outerShdw>
          </a:effectLst>
        </p:spPr>
        <p:txBody>
          <a:bodyPr lIns="45718" tIns="45718" rIns="45718" bIns="45718"/>
          <a:lstStyle/>
          <a:p>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Placeholder 3"/>
          <p:cNvSpPr txBox="1">
            <a:spLocks noGrp="1"/>
          </p:cNvSpPr>
          <p:nvPr>
            <p:ph type="body" sz="quarter" idx="1"/>
          </p:nvPr>
        </p:nvSpPr>
        <p:spPr>
          <a:xfrm>
            <a:off x="487907" y="52754"/>
            <a:ext cx="8161713" cy="1051106"/>
          </a:xfrm>
          <a:prstGeom prst="rect">
            <a:avLst/>
          </a:prstGeom>
        </p:spPr>
        <p:txBody>
          <a:bodyPr/>
          <a:lstStyle/>
          <a:p>
            <a:pPr lvl="1">
              <a:defRPr spc="0">
                <a:latin typeface="Rockwell"/>
                <a:ea typeface="Rockwell"/>
                <a:cs typeface="Rockwell"/>
                <a:sym typeface="Rockwell"/>
              </a:defRPr>
            </a:pPr>
            <a:r>
              <a:rPr dirty="0"/>
              <a:t>In independent schools, </a:t>
            </a:r>
            <a:r>
              <a:rPr dirty="0">
                <a:solidFill>
                  <a:srgbClr val="15659F"/>
                </a:solidFill>
              </a:rPr>
              <a:t>families largely </a:t>
            </a:r>
            <a:r>
              <a:rPr dirty="0"/>
              <a:t>rely on personal income to cover costs.</a:t>
            </a:r>
          </a:p>
        </p:txBody>
      </p:sp>
      <p:sp>
        <p:nvSpPr>
          <p:cNvPr id="176"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26</a:t>
            </a:fld>
            <a:endParaRPr dirty="0"/>
          </a:p>
        </p:txBody>
      </p:sp>
      <p:sp>
        <p:nvSpPr>
          <p:cNvPr id="177" name="Three-quarters of families surveyed use personal income to pay costs. Most put off current spending or savings goals instead of incurring debt or seeking help from others. This raises the stakes on the financial aid offer."/>
          <p:cNvSpPr txBox="1"/>
          <p:nvPr/>
        </p:nvSpPr>
        <p:spPr>
          <a:xfrm>
            <a:off x="437067" y="1259919"/>
            <a:ext cx="7944627"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lnSpc>
                <a:spcPts val="4200"/>
              </a:lnSpc>
              <a:spcBef>
                <a:spcPts val="1600"/>
              </a:spcBef>
              <a:defRPr sz="2000">
                <a:solidFill>
                  <a:srgbClr val="535353"/>
                </a:solidFill>
                <a:latin typeface="Arial"/>
                <a:ea typeface="Arial"/>
                <a:cs typeface="Arial"/>
                <a:sym typeface="Arial"/>
              </a:defRPr>
            </a:lvl1pPr>
          </a:lstStyle>
          <a:p>
            <a:pPr>
              <a:lnSpc>
                <a:spcPct val="100000"/>
              </a:lnSpc>
            </a:pPr>
            <a:r>
              <a:rPr dirty="0"/>
              <a:t>Three-quarters of families surveyed</a:t>
            </a:r>
            <a:r>
              <a:rPr lang="en-US" dirty="0"/>
              <a:t>*</a:t>
            </a:r>
            <a:r>
              <a:rPr dirty="0"/>
              <a:t> use personal income to pay costs. Most put off current spending or savings goals instead of incurring debt or seeking help from others. This raises the stakes on the financial aid offer.</a:t>
            </a:r>
            <a:endParaRPr lang="en-US" dirty="0"/>
          </a:p>
        </p:txBody>
      </p:sp>
      <p:sp>
        <p:nvSpPr>
          <p:cNvPr id="178" name="NAIS, How Parents Pay School Costs (2019)"/>
          <p:cNvSpPr txBox="1"/>
          <p:nvPr/>
        </p:nvSpPr>
        <p:spPr>
          <a:xfrm>
            <a:off x="437067" y="4876801"/>
            <a:ext cx="6039933"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1600">
                <a:solidFill>
                  <a:srgbClr val="535353"/>
                </a:solidFill>
                <a:latin typeface="Arial"/>
                <a:ea typeface="Arial"/>
                <a:cs typeface="Arial"/>
                <a:sym typeface="Arial"/>
              </a:defRPr>
            </a:pPr>
            <a:r>
              <a:rPr lang="en-US" dirty="0"/>
              <a:t>*NAIS surveyed parents who applied for financial aid.</a:t>
            </a:r>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lang="en-US" dirty="0"/>
              <a:t>Mark J. Mitchell</a:t>
            </a:r>
            <a:r>
              <a:rPr dirty="0"/>
              <a:t>, </a:t>
            </a:r>
            <a:r>
              <a:rPr i="1" dirty="0"/>
              <a:t>How Parents Pay School Costs</a:t>
            </a:r>
            <a:r>
              <a:rPr lang="en-US" i="1" dirty="0"/>
              <a:t>, </a:t>
            </a:r>
            <a:r>
              <a:rPr lang="en-US" dirty="0"/>
              <a:t>NAIS</a:t>
            </a:r>
            <a:r>
              <a:rPr lang="en-US" i="1" dirty="0"/>
              <a:t> </a:t>
            </a:r>
            <a:r>
              <a:rPr dirty="0"/>
              <a:t>(2019)</a:t>
            </a:r>
          </a:p>
        </p:txBody>
      </p:sp>
      <p:pic>
        <p:nvPicPr>
          <p:cNvPr id="179" name="Screen Shot 2019-08-26 at 3.29.48 PM.png" descr="Screen Shot 2019-08-26 at 3.29.48 PM.png"/>
          <p:cNvPicPr>
            <a:picLocks noChangeAspect="1"/>
          </p:cNvPicPr>
          <p:nvPr/>
        </p:nvPicPr>
        <p:blipFill>
          <a:blip r:embed="rId2"/>
          <a:stretch>
            <a:fillRect/>
          </a:stretch>
        </p:blipFill>
        <p:spPr>
          <a:xfrm>
            <a:off x="343107" y="2679538"/>
            <a:ext cx="4731241" cy="2147802"/>
          </a:xfrm>
          <a:prstGeom prst="rect">
            <a:avLst/>
          </a:prstGeom>
          <a:ln w="12700">
            <a:miter lim="400000"/>
          </a:ln>
        </p:spPr>
      </p:pic>
      <p:pic>
        <p:nvPicPr>
          <p:cNvPr id="180" name="Screen Shot 2019-08-26 at 3.30.10 PM.png" descr="Screen Shot 2019-08-26 at 3.30.10 PM.png"/>
          <p:cNvPicPr>
            <a:picLocks noChangeAspect="1"/>
          </p:cNvPicPr>
          <p:nvPr/>
        </p:nvPicPr>
        <p:blipFill>
          <a:blip r:embed="rId3"/>
          <a:srcRect l="4218" t="9128" r="4218" b="20870"/>
          <a:stretch>
            <a:fillRect/>
          </a:stretch>
        </p:blipFill>
        <p:spPr>
          <a:xfrm>
            <a:off x="4873317" y="3228644"/>
            <a:ext cx="3358357" cy="1025694"/>
          </a:xfrm>
          <a:prstGeom prst="rect">
            <a:avLst/>
          </a:prstGeom>
          <a:ln w="25400">
            <a:solidFill>
              <a:schemeClr val="accent3">
                <a:satOff val="-6373"/>
                <a:lumOff val="-10823"/>
              </a:schemeClr>
            </a:solidFill>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 Placeholder 3"/>
          <p:cNvSpPr txBox="1">
            <a:spLocks noGrp="1"/>
          </p:cNvSpPr>
          <p:nvPr>
            <p:ph type="body" sz="quarter" idx="1"/>
          </p:nvPr>
        </p:nvSpPr>
        <p:spPr>
          <a:xfrm>
            <a:off x="447285" y="-80511"/>
            <a:ext cx="8378282" cy="1051106"/>
          </a:xfrm>
          <a:prstGeom prst="rect">
            <a:avLst/>
          </a:prstGeom>
        </p:spPr>
        <p:txBody>
          <a:bodyPr/>
          <a:lstStyle/>
          <a:p>
            <a:pPr lvl="1">
              <a:defRPr spc="0">
                <a:latin typeface="Rockwell"/>
                <a:ea typeface="Rockwell"/>
                <a:cs typeface="Rockwell"/>
                <a:sym typeface="Rockwell"/>
              </a:defRPr>
            </a:pPr>
            <a:r>
              <a:rPr dirty="0"/>
              <a:t>Satisfaction </a:t>
            </a:r>
            <a:r>
              <a:rPr i="1" dirty="0"/>
              <a:t>and</a:t>
            </a:r>
            <a:r>
              <a:rPr dirty="0"/>
              <a:t> stress in paying for independent schools</a:t>
            </a:r>
          </a:p>
        </p:txBody>
      </p:sp>
      <p:sp>
        <p:nvSpPr>
          <p:cNvPr id="183"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27</a:t>
            </a:fld>
            <a:endParaRPr dirty="0"/>
          </a:p>
        </p:txBody>
      </p:sp>
      <p:sp>
        <p:nvSpPr>
          <p:cNvPr id="184" name="About half of families surveyed reported that their foremost emotion in paying for private school was satisfaction (making the right choice for their child). About half say they feel stressed. These findings underscore the need to be clear and up front about affordability and aid and payment options."/>
          <p:cNvSpPr txBox="1"/>
          <p:nvPr/>
        </p:nvSpPr>
        <p:spPr>
          <a:xfrm>
            <a:off x="383351" y="1012595"/>
            <a:ext cx="8064570" cy="1631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lnSpc>
                <a:spcPts val="4200"/>
              </a:lnSpc>
              <a:spcBef>
                <a:spcPts val="1600"/>
              </a:spcBef>
              <a:defRPr sz="2000">
                <a:solidFill>
                  <a:srgbClr val="535353"/>
                </a:solidFill>
                <a:latin typeface="Arial"/>
                <a:ea typeface="Arial"/>
                <a:cs typeface="Arial"/>
                <a:sym typeface="Arial"/>
              </a:defRPr>
            </a:lvl1pPr>
          </a:lstStyle>
          <a:p>
            <a:pPr>
              <a:lnSpc>
                <a:spcPct val="100000"/>
              </a:lnSpc>
            </a:pPr>
            <a:r>
              <a:rPr dirty="0"/>
              <a:t>About half of </a:t>
            </a:r>
            <a:r>
              <a:rPr lang="en-US" dirty="0"/>
              <a:t>the </a:t>
            </a:r>
            <a:r>
              <a:rPr dirty="0"/>
              <a:t>families surveyed</a:t>
            </a:r>
            <a:r>
              <a:rPr lang="en-US" dirty="0"/>
              <a:t>*</a:t>
            </a:r>
            <a:r>
              <a:rPr dirty="0"/>
              <a:t> reported that their foremost emotion in paying for private school was satisfaction (making the right choice for their child). About half sa</a:t>
            </a:r>
            <a:r>
              <a:rPr lang="en-US" dirty="0"/>
              <a:t>id</a:t>
            </a:r>
            <a:r>
              <a:rPr dirty="0"/>
              <a:t> </a:t>
            </a:r>
            <a:r>
              <a:rPr lang="en-US" dirty="0"/>
              <a:t>that </a:t>
            </a:r>
            <a:r>
              <a:rPr dirty="0"/>
              <a:t>they fe</a:t>
            </a:r>
            <a:r>
              <a:rPr lang="en-US" dirty="0"/>
              <a:t>lt </a:t>
            </a:r>
            <a:r>
              <a:rPr dirty="0"/>
              <a:t>stressed. These findings underscore the need to be clear and up front about affordability</a:t>
            </a:r>
            <a:r>
              <a:rPr lang="en-US" dirty="0"/>
              <a:t>,</a:t>
            </a:r>
            <a:r>
              <a:rPr dirty="0"/>
              <a:t> aid</a:t>
            </a:r>
            <a:r>
              <a:rPr lang="en-US" dirty="0"/>
              <a:t>,</a:t>
            </a:r>
            <a:r>
              <a:rPr dirty="0"/>
              <a:t> and payment options.</a:t>
            </a:r>
            <a:r>
              <a:rPr lang="en-US" dirty="0"/>
              <a:t> </a:t>
            </a:r>
          </a:p>
        </p:txBody>
      </p:sp>
      <p:pic>
        <p:nvPicPr>
          <p:cNvPr id="185" name="Screen Shot 2019-08-23 at 1.26.28 PM.png" descr="Screen Shot 2019-08-23 at 1.26.28 PM.png"/>
          <p:cNvPicPr>
            <a:picLocks noChangeAspect="1"/>
          </p:cNvPicPr>
          <p:nvPr/>
        </p:nvPicPr>
        <p:blipFill>
          <a:blip r:embed="rId2"/>
          <a:srcRect t="5973"/>
          <a:stretch>
            <a:fillRect/>
          </a:stretch>
        </p:blipFill>
        <p:spPr>
          <a:xfrm>
            <a:off x="452543" y="2694753"/>
            <a:ext cx="5221830" cy="2379417"/>
          </a:xfrm>
          <a:prstGeom prst="rect">
            <a:avLst/>
          </a:prstGeom>
          <a:ln w="12700">
            <a:miter lim="400000"/>
          </a:ln>
        </p:spPr>
      </p:pic>
      <p:sp>
        <p:nvSpPr>
          <p:cNvPr id="186" name="NAIS, How Parents Pay School Costs (2019)"/>
          <p:cNvSpPr txBox="1"/>
          <p:nvPr/>
        </p:nvSpPr>
        <p:spPr>
          <a:xfrm>
            <a:off x="447092" y="5080044"/>
            <a:ext cx="5726885"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r>
              <a:rPr lang="en-US" dirty="0"/>
              <a:t>*NAIS surveyed parents who applied for financial aid.</a:t>
            </a:r>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lang="en-US" dirty="0"/>
              <a:t>Mark J. Mitchell</a:t>
            </a:r>
            <a:r>
              <a:rPr dirty="0"/>
              <a:t>, </a:t>
            </a:r>
            <a:r>
              <a:rPr i="1" dirty="0"/>
              <a:t>How Parents Pay School Costs</a:t>
            </a:r>
            <a:r>
              <a:rPr lang="en-US" i="1" dirty="0"/>
              <a:t>, </a:t>
            </a:r>
            <a:r>
              <a:rPr lang="en-US" dirty="0"/>
              <a:t>NAIS</a:t>
            </a:r>
            <a:r>
              <a:rPr dirty="0"/>
              <a:t> (2019)</a:t>
            </a: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 Placeholder 1"/>
          <p:cNvSpPr txBox="1">
            <a:spLocks noGrp="1"/>
          </p:cNvSpPr>
          <p:nvPr>
            <p:ph type="subTitle" sz="half" idx="1"/>
          </p:nvPr>
        </p:nvSpPr>
        <p:spPr>
          <a:xfrm>
            <a:off x="325439" y="2268840"/>
            <a:ext cx="8480426" cy="1621019"/>
          </a:xfrm>
          <a:prstGeom prst="rect">
            <a:avLst/>
          </a:prstGeom>
        </p:spPr>
        <p:txBody>
          <a:bodyPr/>
          <a:lstStyle>
            <a:lvl1pPr>
              <a:defRPr spc="-300"/>
            </a:lvl1pPr>
          </a:lstStyle>
          <a:p>
            <a:r>
              <a:rPr spc="0" dirty="0"/>
              <a:t>What Schools Can Do</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Making incremental progress in key areas</a:t>
            </a:r>
          </a:p>
        </p:txBody>
      </p:sp>
      <p:sp>
        <p:nvSpPr>
          <p:cNvPr id="191"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29</a:t>
            </a:fld>
            <a:endParaRPr dirty="0"/>
          </a:p>
        </p:txBody>
      </p:sp>
      <p:sp>
        <p:nvSpPr>
          <p:cNvPr id="192" name="“School leaders must keep one foot firmly in today, and the other just as firmly in tomorrow. How is that even possible? And how can we make it more doable? I believe it comes down to making incremental progress — taking baby steps — in a few key areas.…"/>
          <p:cNvSpPr txBox="1"/>
          <p:nvPr/>
        </p:nvSpPr>
        <p:spPr>
          <a:xfrm>
            <a:off x="379204" y="1240305"/>
            <a:ext cx="8221360" cy="4585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a:solidFill>
                  <a:srgbClr val="535353"/>
                </a:solidFill>
                <a:latin typeface="Arial"/>
                <a:ea typeface="Arial"/>
                <a:cs typeface="Arial"/>
                <a:sym typeface="Arial"/>
              </a:defRPr>
            </a:pPr>
            <a:r>
              <a:rPr dirty="0"/>
              <a:t>“</a:t>
            </a:r>
            <a:r>
              <a:rPr lang="en-US" dirty="0"/>
              <a:t>[</a:t>
            </a:r>
            <a:r>
              <a:rPr dirty="0"/>
              <a:t>School</a:t>
            </a:r>
            <a:r>
              <a:rPr lang="en-US" dirty="0"/>
              <a:t>]</a:t>
            </a:r>
            <a:r>
              <a:rPr dirty="0"/>
              <a:t> leaders must keep one foot firmly in today and the other just</a:t>
            </a:r>
            <a:r>
              <a:rPr i="1" dirty="0"/>
              <a:t> </a:t>
            </a:r>
            <a:r>
              <a:rPr dirty="0"/>
              <a:t>as firmly in tomorrow. How is that even possible? And how can we make it more doable? I believe it comes down to making incremental progress —taking </a:t>
            </a:r>
            <a:r>
              <a:rPr lang="en-US" dirty="0"/>
              <a:t>small</a:t>
            </a:r>
            <a:r>
              <a:rPr dirty="0"/>
              <a:t> steps—in a few key areas. </a:t>
            </a:r>
          </a:p>
          <a:p>
            <a:pPr>
              <a:spcBef>
                <a:spcPts val="1200"/>
              </a:spcBef>
              <a:defRPr sz="2000">
                <a:solidFill>
                  <a:srgbClr val="535353"/>
                </a:solidFill>
                <a:latin typeface="Arial"/>
                <a:ea typeface="Arial"/>
                <a:cs typeface="Arial"/>
                <a:sym typeface="Arial"/>
              </a:defRPr>
            </a:pPr>
            <a:r>
              <a:rPr lang="en-US" dirty="0"/>
              <a:t>“</a:t>
            </a:r>
            <a:r>
              <a:rPr dirty="0"/>
              <a:t>Based on research in other industries, I am confident that the schools that will weather the changes ahead will have three </a:t>
            </a:r>
            <a:r>
              <a:rPr lang="en-US" dirty="0"/>
              <a:t>characteristics</a:t>
            </a:r>
            <a:r>
              <a:rPr dirty="0"/>
              <a:t> in common: </a:t>
            </a:r>
          </a:p>
          <a:p>
            <a:pPr marL="267368" indent="-267368">
              <a:spcBef>
                <a:spcPts val="1200"/>
              </a:spcBef>
              <a:buSzPct val="100000"/>
              <a:buAutoNum type="arabicPeriod"/>
              <a:defRPr sz="2000">
                <a:solidFill>
                  <a:srgbClr val="535353"/>
                </a:solidFill>
                <a:latin typeface="Arial"/>
                <a:ea typeface="Arial"/>
                <a:cs typeface="Arial"/>
                <a:sym typeface="Arial"/>
              </a:defRPr>
            </a:pPr>
            <a:r>
              <a:rPr dirty="0"/>
              <a:t>strong, sustained leadership, </a:t>
            </a:r>
          </a:p>
          <a:p>
            <a:pPr marL="267368" indent="-267368">
              <a:spcBef>
                <a:spcPts val="1200"/>
              </a:spcBef>
              <a:buSzPct val="100000"/>
              <a:buAutoNum type="arabicPeriod"/>
              <a:defRPr sz="2000">
                <a:solidFill>
                  <a:srgbClr val="535353"/>
                </a:solidFill>
                <a:latin typeface="Arial"/>
                <a:ea typeface="Arial"/>
                <a:cs typeface="Arial"/>
                <a:sym typeface="Arial"/>
              </a:defRPr>
            </a:pPr>
            <a:r>
              <a:rPr dirty="0"/>
              <a:t>a laser-sharp focus on their mission, </a:t>
            </a:r>
          </a:p>
          <a:p>
            <a:pPr marL="267368" indent="-267368">
              <a:spcBef>
                <a:spcPts val="1200"/>
              </a:spcBef>
              <a:buSzPct val="100000"/>
              <a:buAutoNum type="arabicPeriod"/>
              <a:defRPr sz="2000">
                <a:solidFill>
                  <a:srgbClr val="535353"/>
                </a:solidFill>
                <a:latin typeface="Arial"/>
                <a:ea typeface="Arial"/>
                <a:cs typeface="Arial"/>
                <a:sym typeface="Arial"/>
              </a:defRPr>
            </a:pPr>
            <a:r>
              <a:rPr dirty="0"/>
              <a:t>and the ability to innovate</a:t>
            </a:r>
            <a:r>
              <a:rPr lang="en-US" dirty="0"/>
              <a:t> continuously</a:t>
            </a:r>
            <a:r>
              <a:rPr dirty="0"/>
              <a:t>.”</a:t>
            </a:r>
          </a:p>
          <a:p>
            <a:pPr>
              <a:spcBef>
                <a:spcPts val="1200"/>
              </a:spcBef>
              <a:defRPr sz="1600">
                <a:solidFill>
                  <a:srgbClr val="535353"/>
                </a:solidFill>
                <a:latin typeface="Arial"/>
                <a:ea typeface="Arial"/>
                <a:cs typeface="Arial"/>
                <a:sym typeface="Arial"/>
              </a:defRPr>
            </a:pPr>
            <a:endParaRPr lang="en-US" dirty="0"/>
          </a:p>
          <a:p>
            <a:pPr>
              <a:spcBef>
                <a:spcPts val="1200"/>
              </a:spcBef>
              <a:defRPr sz="1600">
                <a:solidFill>
                  <a:srgbClr val="535353"/>
                </a:solidFill>
                <a:latin typeface="Arial"/>
                <a:ea typeface="Arial"/>
                <a:cs typeface="Arial"/>
                <a:sym typeface="Arial"/>
              </a:defRPr>
            </a:pPr>
            <a:r>
              <a:rPr dirty="0"/>
              <a:t>Donna Orem, “Epilogue,</a:t>
            </a:r>
            <a:r>
              <a:rPr lang="en-US" dirty="0"/>
              <a:t>”</a:t>
            </a:r>
            <a:r>
              <a:rPr dirty="0"/>
              <a:t> </a:t>
            </a:r>
            <a:r>
              <a:rPr lang="en-US" i="1" dirty="0"/>
              <a:t>2019–2020</a:t>
            </a:r>
            <a:r>
              <a:rPr lang="en-US" dirty="0"/>
              <a:t> </a:t>
            </a:r>
            <a:r>
              <a:rPr i="1" dirty="0"/>
              <a:t>NAIS Trendbook </a:t>
            </a:r>
          </a:p>
        </p:txBody>
      </p:sp>
      <p:pic>
        <p:nvPicPr>
          <p:cNvPr id="3" name="Picture 2">
            <a:extLst>
              <a:ext uri="{FF2B5EF4-FFF2-40B4-BE49-F238E27FC236}">
                <a16:creationId xmlns:a16="http://schemas.microsoft.com/office/drawing/2014/main" id="{CBBE295A-1E61-E149-BEFE-9D22980E3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971972"/>
            <a:ext cx="1219200" cy="184727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1"/>
          <p:cNvSpPr txBox="1">
            <a:spLocks noGrp="1"/>
          </p:cNvSpPr>
          <p:nvPr>
            <p:ph type="subTitle" sz="half" idx="1"/>
          </p:nvPr>
        </p:nvSpPr>
        <p:spPr>
          <a:xfrm>
            <a:off x="325439" y="2268840"/>
            <a:ext cx="8480426" cy="1621019"/>
          </a:xfrm>
          <a:prstGeom prst="rect">
            <a:avLst/>
          </a:prstGeom>
        </p:spPr>
        <p:txBody>
          <a:bodyPr/>
          <a:lstStyle/>
          <a:p>
            <a:pPr>
              <a:defRPr spc="-300"/>
            </a:pPr>
            <a:r>
              <a:rPr spc="0" dirty="0"/>
              <a:t>The Changing K</a:t>
            </a:r>
            <a:r>
              <a:rPr lang="en-US" spc="0" dirty="0"/>
              <a:t>–</a:t>
            </a:r>
            <a:r>
              <a:rPr spc="0" dirty="0"/>
              <a:t>12 </a:t>
            </a:r>
            <a:br>
              <a:rPr spc="0" dirty="0"/>
            </a:br>
            <a:r>
              <a:rPr spc="0" dirty="0"/>
              <a:t>Enrollment Landscape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Lessons from schools that have closed</a:t>
            </a:r>
          </a:p>
        </p:txBody>
      </p:sp>
      <p:sp>
        <p:nvSpPr>
          <p:cNvPr id="195"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30</a:t>
            </a:fld>
            <a:endParaRPr dirty="0"/>
          </a:p>
        </p:txBody>
      </p:sp>
      <p:sp>
        <p:nvSpPr>
          <p:cNvPr id="196" name="Four factors that commonly contribute to the closing of independent schools:…"/>
          <p:cNvSpPr txBox="1"/>
          <p:nvPr/>
        </p:nvSpPr>
        <p:spPr>
          <a:xfrm>
            <a:off x="364943" y="1292595"/>
            <a:ext cx="8550099" cy="4134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07916"/>
              </a:lnSpc>
              <a:spcBef>
                <a:spcPts val="800"/>
              </a:spcBef>
              <a:defRPr sz="2000">
                <a:solidFill>
                  <a:srgbClr val="535353"/>
                </a:solidFill>
                <a:uFill>
                  <a:solidFill>
                    <a:srgbClr val="000000"/>
                  </a:solidFill>
                </a:uFill>
                <a:latin typeface="Arial"/>
                <a:ea typeface="Arial"/>
                <a:cs typeface="Arial"/>
                <a:sym typeface="Arial"/>
              </a:defRPr>
            </a:pPr>
            <a:r>
              <a:rPr dirty="0"/>
              <a:t>Four factors that commonly contribute to the closing of independent schools:</a:t>
            </a:r>
          </a:p>
          <a:p>
            <a:pPr marL="457200" indent="-228600">
              <a:lnSpc>
                <a:spcPct val="107916"/>
              </a:lnSpc>
              <a:spcBef>
                <a:spcPts val="800"/>
              </a:spcBef>
              <a:buSzPct val="100000"/>
              <a:buFont typeface="Symbol"/>
              <a:buAutoNum type="arabicPeriod"/>
              <a:defRPr sz="2000">
                <a:solidFill>
                  <a:srgbClr val="535353"/>
                </a:solidFill>
                <a:uFill>
                  <a:solidFill>
                    <a:srgbClr val="000000"/>
                  </a:solidFill>
                </a:uFill>
                <a:latin typeface="Arial"/>
                <a:ea typeface="Arial"/>
                <a:cs typeface="Arial"/>
                <a:sym typeface="Arial"/>
              </a:defRPr>
            </a:pPr>
            <a:r>
              <a:rPr lang="en-US" b="1" dirty="0"/>
              <a:t> </a:t>
            </a:r>
            <a:r>
              <a:rPr b="1" dirty="0"/>
              <a:t>Mission fatigue</a:t>
            </a:r>
            <a:r>
              <a:rPr lang="en-US" b="1" dirty="0"/>
              <a:t>: </a:t>
            </a:r>
            <a:r>
              <a:rPr lang="en-US" dirty="0"/>
              <a:t>Th</a:t>
            </a:r>
            <a:r>
              <a:rPr dirty="0"/>
              <a:t>e school’s mission is no longer sought after in the marketplace.</a:t>
            </a:r>
          </a:p>
          <a:p>
            <a:pPr marL="457200" indent="-228600">
              <a:lnSpc>
                <a:spcPct val="107916"/>
              </a:lnSpc>
              <a:spcBef>
                <a:spcPts val="800"/>
              </a:spcBef>
              <a:buSzPct val="100000"/>
              <a:buFont typeface="Symbol"/>
              <a:buAutoNum type="arabicPeriod"/>
              <a:defRPr sz="2000">
                <a:solidFill>
                  <a:srgbClr val="535353"/>
                </a:solidFill>
                <a:uFill>
                  <a:solidFill>
                    <a:srgbClr val="000000"/>
                  </a:solidFill>
                </a:uFill>
                <a:latin typeface="Arial"/>
                <a:ea typeface="Arial"/>
                <a:cs typeface="Arial"/>
                <a:sym typeface="Arial"/>
              </a:defRPr>
            </a:pPr>
            <a:r>
              <a:rPr lang="en-US" b="1" dirty="0"/>
              <a:t> </a:t>
            </a:r>
            <a:r>
              <a:rPr b="1" dirty="0"/>
              <a:t>Leadership transition</a:t>
            </a:r>
            <a:r>
              <a:rPr lang="en-US" b="1" dirty="0"/>
              <a:t>: </a:t>
            </a:r>
            <a:r>
              <a:rPr dirty="0"/>
              <a:t>awkward transitions, most notably when a founding head retires and passes the torch to the next generation of leadership</a:t>
            </a:r>
          </a:p>
          <a:p>
            <a:pPr marL="457200" indent="-228600">
              <a:lnSpc>
                <a:spcPct val="107916"/>
              </a:lnSpc>
              <a:spcBef>
                <a:spcPts val="800"/>
              </a:spcBef>
              <a:buSzPct val="100000"/>
              <a:buFont typeface="Symbol"/>
              <a:buAutoNum type="arabicPeriod"/>
              <a:defRPr sz="2000">
                <a:solidFill>
                  <a:srgbClr val="535353"/>
                </a:solidFill>
                <a:uFill>
                  <a:solidFill>
                    <a:srgbClr val="000000"/>
                  </a:solidFill>
                </a:uFill>
                <a:latin typeface="Arial"/>
                <a:ea typeface="Arial"/>
                <a:cs typeface="Arial"/>
                <a:sym typeface="Arial"/>
              </a:defRPr>
            </a:pPr>
            <a:r>
              <a:rPr lang="en-US" dirty="0"/>
              <a:t> </a:t>
            </a:r>
            <a:r>
              <a:rPr b="1" dirty="0"/>
              <a:t>Financial problems</a:t>
            </a:r>
            <a:r>
              <a:rPr lang="en-US" b="1" dirty="0"/>
              <a:t>: </a:t>
            </a:r>
            <a:r>
              <a:rPr dirty="0"/>
              <a:t>money woes driven by many causes, from demographic changes to mismanagement</a:t>
            </a:r>
          </a:p>
          <a:p>
            <a:pPr marL="457200" indent="-228600">
              <a:lnSpc>
                <a:spcPct val="107916"/>
              </a:lnSpc>
              <a:spcBef>
                <a:spcPts val="800"/>
              </a:spcBef>
              <a:buSzPct val="100000"/>
              <a:buFont typeface="Symbol"/>
              <a:buAutoNum type="arabicPeriod"/>
              <a:defRPr sz="2000">
                <a:solidFill>
                  <a:srgbClr val="535353"/>
                </a:solidFill>
                <a:uFill>
                  <a:solidFill>
                    <a:srgbClr val="000000"/>
                  </a:solidFill>
                </a:uFill>
                <a:latin typeface="Arial"/>
                <a:ea typeface="Arial"/>
                <a:cs typeface="Arial"/>
                <a:sym typeface="Arial"/>
              </a:defRPr>
            </a:pPr>
            <a:r>
              <a:rPr lang="en-US" dirty="0"/>
              <a:t> </a:t>
            </a:r>
            <a:r>
              <a:rPr b="1" dirty="0"/>
              <a:t>Poor planning</a:t>
            </a:r>
            <a:r>
              <a:rPr lang="en-US" b="1" dirty="0"/>
              <a:t>: </a:t>
            </a:r>
            <a:r>
              <a:rPr dirty="0"/>
              <a:t>lack of strategic planning or an orientation that favors short-term, small</a:t>
            </a:r>
            <a:r>
              <a:rPr lang="en-US" dirty="0"/>
              <a:t>-</a:t>
            </a:r>
            <a:r>
              <a:rPr dirty="0"/>
              <a:t>picture thinking instead of long-term planning</a:t>
            </a:r>
          </a:p>
        </p:txBody>
      </p:sp>
      <p:sp>
        <p:nvSpPr>
          <p:cNvPr id="197" name="Jim McManus, “What Dead Schools Can Teach Us,” Independent School Magazine (Fall 2012), as summarized in Donna Orem, “TITLE“ Independent Ideas Blog (Sept X, 2019)"/>
          <p:cNvSpPr txBox="1"/>
          <p:nvPr/>
        </p:nvSpPr>
        <p:spPr>
          <a:xfrm>
            <a:off x="306505" y="5473108"/>
            <a:ext cx="8530990"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solidFill>
                  <a:srgbClr val="535353"/>
                </a:solidFill>
                <a:latin typeface="Arial"/>
                <a:ea typeface="Arial"/>
                <a:cs typeface="Arial"/>
                <a:sym typeface="Arial"/>
              </a:defRPr>
            </a:pPr>
            <a:r>
              <a:rPr lang="en-US" dirty="0"/>
              <a:t>Donna Orem, writing on the </a:t>
            </a:r>
            <a:r>
              <a:rPr lang="en-US" i="1" dirty="0"/>
              <a:t>Independent Ideas b</a:t>
            </a:r>
            <a:r>
              <a:rPr lang="en-US" dirty="0"/>
              <a:t>log, summarizing </a:t>
            </a:r>
            <a:r>
              <a:rPr dirty="0"/>
              <a:t>Jim McManus, “</a:t>
            </a:r>
            <a:r>
              <a:rPr dirty="0">
                <a:uFill>
                  <a:solidFill>
                    <a:srgbClr val="0563C1"/>
                  </a:solidFill>
                </a:uFill>
              </a:rPr>
              <a:t>What Dead Schools Can Teach Us</a:t>
            </a:r>
            <a:r>
              <a:rPr lang="en-US" dirty="0"/>
              <a:t>,</a:t>
            </a:r>
            <a:r>
              <a:rPr dirty="0"/>
              <a:t>” </a:t>
            </a:r>
            <a:r>
              <a:rPr i="1" dirty="0"/>
              <a:t>Independent School </a:t>
            </a:r>
            <a:r>
              <a:rPr lang="en-US" dirty="0"/>
              <a:t>m</a:t>
            </a:r>
            <a:r>
              <a:rPr dirty="0"/>
              <a:t>agazine (Fall 2012)</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 Placeholder 3"/>
          <p:cNvSpPr txBox="1">
            <a:spLocks noGrp="1"/>
          </p:cNvSpPr>
          <p:nvPr>
            <p:ph type="body" sz="quarter" idx="1"/>
          </p:nvPr>
        </p:nvSpPr>
        <p:spPr>
          <a:xfrm>
            <a:off x="382859" y="-96582"/>
            <a:ext cx="8378281" cy="1051107"/>
          </a:xfrm>
          <a:prstGeom prst="rect">
            <a:avLst/>
          </a:prstGeom>
        </p:spPr>
        <p:txBody>
          <a:bodyPr/>
          <a:lstStyle/>
          <a:p>
            <a:pPr lvl="1">
              <a:defRPr spc="0">
                <a:latin typeface="Rockwell"/>
                <a:ea typeface="Rockwell"/>
                <a:cs typeface="Rockwell"/>
                <a:sym typeface="Rockwell"/>
              </a:defRPr>
            </a:pPr>
            <a:r>
              <a:rPr dirty="0"/>
              <a:t>Lessons from companies that have failed</a:t>
            </a:r>
          </a:p>
        </p:txBody>
      </p:sp>
      <p:sp>
        <p:nvSpPr>
          <p:cNvPr id="200"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31</a:t>
            </a:fld>
            <a:endParaRPr dirty="0"/>
          </a:p>
        </p:txBody>
      </p:sp>
      <p:sp>
        <p:nvSpPr>
          <p:cNvPr id="201" name="Jim Collins, How the Mighty Fall and Why Some Companies Never Give In (2011), as summarized in Donna Orem, “TITLE“ Independent Ideas Blog (Sept X, 2019)"/>
          <p:cNvSpPr txBox="1"/>
          <p:nvPr/>
        </p:nvSpPr>
        <p:spPr>
          <a:xfrm>
            <a:off x="297730" y="5578413"/>
            <a:ext cx="8548541"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solidFill>
                  <a:srgbClr val="535353"/>
                </a:solidFill>
                <a:latin typeface="Arial"/>
                <a:ea typeface="Arial"/>
                <a:cs typeface="Arial"/>
                <a:sym typeface="Arial"/>
              </a:defRPr>
            </a:pPr>
            <a:r>
              <a:rPr lang="en-US" dirty="0"/>
              <a:t>Donna Orem, writing on the </a:t>
            </a:r>
            <a:r>
              <a:rPr lang="en-US" i="1" dirty="0"/>
              <a:t>Independent Ideas </a:t>
            </a:r>
            <a:r>
              <a:rPr lang="en-US" dirty="0"/>
              <a:t>blog, summarizing</a:t>
            </a:r>
          </a:p>
          <a:p>
            <a:pPr>
              <a:defRPr sz="1600">
                <a:solidFill>
                  <a:srgbClr val="535353"/>
                </a:solidFill>
                <a:latin typeface="Arial"/>
                <a:ea typeface="Arial"/>
                <a:cs typeface="Arial"/>
                <a:sym typeface="Arial"/>
              </a:defRPr>
            </a:pPr>
            <a:r>
              <a:rPr dirty="0"/>
              <a:t>Jim Collins, </a:t>
            </a:r>
            <a:r>
              <a:rPr i="1" dirty="0">
                <a:uFill>
                  <a:solidFill>
                    <a:srgbClr val="0563C1"/>
                  </a:solidFill>
                </a:uFill>
              </a:rPr>
              <a:t>How the Mighty Fall</a:t>
            </a:r>
            <a:r>
              <a:rPr lang="en-US" i="1" dirty="0">
                <a:uFill>
                  <a:solidFill>
                    <a:srgbClr val="0563C1"/>
                  </a:solidFill>
                </a:uFill>
              </a:rPr>
              <a:t>:</a:t>
            </a:r>
            <a:r>
              <a:rPr i="1" dirty="0">
                <a:uFill>
                  <a:solidFill>
                    <a:srgbClr val="0563C1"/>
                  </a:solidFill>
                </a:uFill>
              </a:rPr>
              <a:t> and Why Some Companies Never Give In </a:t>
            </a:r>
            <a:r>
              <a:rPr dirty="0">
                <a:uFill>
                  <a:solidFill>
                    <a:srgbClr val="0563C1"/>
                  </a:solidFill>
                </a:uFill>
              </a:rPr>
              <a:t>(2011)</a:t>
            </a:r>
            <a:endParaRPr dirty="0"/>
          </a:p>
        </p:txBody>
      </p:sp>
      <p:sp>
        <p:nvSpPr>
          <p:cNvPr id="202" name="Stages of organizational decline:…"/>
          <p:cNvSpPr txBox="1"/>
          <p:nvPr/>
        </p:nvSpPr>
        <p:spPr>
          <a:xfrm>
            <a:off x="338617" y="991547"/>
            <a:ext cx="8421947" cy="4574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nSpc>
                <a:spcPct val="107916"/>
              </a:lnSpc>
              <a:spcBef>
                <a:spcPts val="800"/>
              </a:spcBef>
              <a:defRPr sz="1600">
                <a:solidFill>
                  <a:srgbClr val="535353"/>
                </a:solidFill>
                <a:uFill>
                  <a:solidFill>
                    <a:srgbClr val="000000"/>
                  </a:solidFill>
                </a:uFill>
                <a:latin typeface="Arial"/>
                <a:ea typeface="Arial"/>
                <a:cs typeface="Arial"/>
                <a:sym typeface="Arial"/>
              </a:defRPr>
            </a:pPr>
            <a:r>
              <a:rPr dirty="0"/>
              <a:t>Stages of organizational decline:</a:t>
            </a:r>
          </a:p>
          <a:p>
            <a:pPr marL="457200" indent="-228600">
              <a:lnSpc>
                <a:spcPct val="107916"/>
              </a:lnSpc>
              <a:spcBef>
                <a:spcPts val="800"/>
              </a:spcBef>
              <a:buSzPct val="100000"/>
              <a:buAutoNum type="arabicPeriod"/>
              <a:defRPr sz="1600">
                <a:solidFill>
                  <a:srgbClr val="535353"/>
                </a:solidFill>
                <a:uFill>
                  <a:solidFill>
                    <a:srgbClr val="000000"/>
                  </a:solidFill>
                </a:uFill>
                <a:latin typeface="Arial"/>
                <a:ea typeface="Arial"/>
                <a:cs typeface="Arial"/>
                <a:sym typeface="Arial"/>
              </a:defRPr>
            </a:pPr>
            <a:r>
              <a:rPr b="1" dirty="0"/>
              <a:t>Hubris </a:t>
            </a:r>
            <a:r>
              <a:rPr lang="en-US" b="1" dirty="0"/>
              <a:t>b</a:t>
            </a:r>
            <a:r>
              <a:rPr b="1" dirty="0"/>
              <a:t>orn of </a:t>
            </a:r>
            <a:r>
              <a:rPr lang="en-US" b="1" dirty="0"/>
              <a:t>s</a:t>
            </a:r>
            <a:r>
              <a:rPr b="1" dirty="0"/>
              <a:t>uccess</a:t>
            </a:r>
            <a:r>
              <a:rPr lang="en-US" b="1" dirty="0"/>
              <a:t>: </a:t>
            </a:r>
            <a:r>
              <a:rPr lang="en-US" dirty="0"/>
              <a:t>Su</a:t>
            </a:r>
            <a:r>
              <a:rPr dirty="0"/>
              <a:t>ccess is seen as an entitlement. Organizations </a:t>
            </a:r>
            <a:r>
              <a:rPr lang="en-US" dirty="0"/>
              <a:t>that</a:t>
            </a:r>
            <a:r>
              <a:rPr dirty="0"/>
              <a:t> fall prey to this think</a:t>
            </a:r>
            <a:r>
              <a:rPr lang="en-US" dirty="0"/>
              <a:t>,</a:t>
            </a:r>
            <a:r>
              <a:rPr dirty="0"/>
              <a:t> “</a:t>
            </a:r>
            <a:r>
              <a:rPr lang="en-US" dirty="0"/>
              <a:t>W</a:t>
            </a:r>
            <a:r>
              <a:rPr dirty="0"/>
              <a:t>e’re successful because we do specific things,” instead of “</a:t>
            </a:r>
            <a:r>
              <a:rPr lang="en-US" dirty="0"/>
              <a:t>W</a:t>
            </a:r>
            <a:r>
              <a:rPr dirty="0"/>
              <a:t>e’re successful because we understand why we do these specific things and under what conditions they would no longer work.”</a:t>
            </a:r>
          </a:p>
          <a:p>
            <a:pPr marL="457200" indent="-228600">
              <a:lnSpc>
                <a:spcPct val="107916"/>
              </a:lnSpc>
              <a:spcBef>
                <a:spcPts val="800"/>
              </a:spcBef>
              <a:buSzPct val="100000"/>
              <a:buAutoNum type="arabicPeriod"/>
              <a:defRPr sz="1600">
                <a:solidFill>
                  <a:srgbClr val="535353"/>
                </a:solidFill>
                <a:uFill>
                  <a:solidFill>
                    <a:srgbClr val="000000"/>
                  </a:solidFill>
                </a:uFill>
                <a:latin typeface="Arial"/>
                <a:ea typeface="Arial"/>
                <a:cs typeface="Arial"/>
                <a:sym typeface="Arial"/>
              </a:defRPr>
            </a:pPr>
            <a:r>
              <a:rPr b="1" dirty="0"/>
              <a:t>Undisciplined </a:t>
            </a:r>
            <a:r>
              <a:rPr lang="en-US" b="1" dirty="0"/>
              <a:t>p</a:t>
            </a:r>
            <a:r>
              <a:rPr b="1" dirty="0"/>
              <a:t>ursuit of </a:t>
            </a:r>
            <a:r>
              <a:rPr lang="en-US" b="1" dirty="0"/>
              <a:t>m</a:t>
            </a:r>
            <a:r>
              <a:rPr b="1" dirty="0"/>
              <a:t>ore</a:t>
            </a:r>
            <a:r>
              <a:rPr lang="en-US" b="1" dirty="0"/>
              <a:t>: </a:t>
            </a:r>
            <a:r>
              <a:rPr lang="en-US" dirty="0"/>
              <a:t>B</a:t>
            </a:r>
            <a:r>
              <a:rPr dirty="0"/>
              <a:t>uilding on the</a:t>
            </a:r>
            <a:r>
              <a:rPr lang="en-US" dirty="0"/>
              <a:t>ir</a:t>
            </a:r>
            <a:r>
              <a:rPr dirty="0"/>
              <a:t> hubris, organizations grow faster than their capacity allows or take undisciplined leaps.</a:t>
            </a:r>
          </a:p>
          <a:p>
            <a:pPr marL="457200" indent="-228600">
              <a:lnSpc>
                <a:spcPct val="107916"/>
              </a:lnSpc>
              <a:spcBef>
                <a:spcPts val="800"/>
              </a:spcBef>
              <a:buSzPct val="100000"/>
              <a:buAutoNum type="arabicPeriod"/>
              <a:defRPr sz="1600">
                <a:solidFill>
                  <a:srgbClr val="535353"/>
                </a:solidFill>
                <a:uFill>
                  <a:solidFill>
                    <a:srgbClr val="000000"/>
                  </a:solidFill>
                </a:uFill>
                <a:latin typeface="Arial"/>
                <a:ea typeface="Arial"/>
                <a:cs typeface="Arial"/>
                <a:sym typeface="Arial"/>
              </a:defRPr>
            </a:pPr>
            <a:r>
              <a:rPr b="1" dirty="0"/>
              <a:t>Denial of </a:t>
            </a:r>
            <a:r>
              <a:rPr lang="en-US" b="1" dirty="0"/>
              <a:t>r</a:t>
            </a:r>
            <a:r>
              <a:rPr b="1" dirty="0"/>
              <a:t>isk or </a:t>
            </a:r>
            <a:r>
              <a:rPr lang="en-US" b="1" dirty="0"/>
              <a:t>p</a:t>
            </a:r>
            <a:r>
              <a:rPr b="1" dirty="0"/>
              <a:t>eril</a:t>
            </a:r>
            <a:r>
              <a:rPr lang="en-US" b="1" dirty="0"/>
              <a:t>: </a:t>
            </a:r>
            <a:r>
              <a:rPr lang="en-US" dirty="0"/>
              <a:t>E</a:t>
            </a:r>
            <a:r>
              <a:rPr dirty="0"/>
              <a:t>xternal results may be strong enough that leaders fail to see or heed warning signs. They also blame external circumstances for challenges instead of taking responsibility.</a:t>
            </a:r>
          </a:p>
          <a:p>
            <a:pPr marL="457200" indent="-228600">
              <a:lnSpc>
                <a:spcPct val="107916"/>
              </a:lnSpc>
              <a:spcBef>
                <a:spcPts val="800"/>
              </a:spcBef>
              <a:buSzPct val="100000"/>
              <a:buAutoNum type="arabicPeriod"/>
              <a:defRPr sz="1600">
                <a:solidFill>
                  <a:srgbClr val="535353"/>
                </a:solidFill>
                <a:uFill>
                  <a:solidFill>
                    <a:srgbClr val="000000"/>
                  </a:solidFill>
                </a:uFill>
                <a:latin typeface="Arial"/>
                <a:ea typeface="Arial"/>
                <a:cs typeface="Arial"/>
                <a:sym typeface="Arial"/>
              </a:defRPr>
            </a:pPr>
            <a:r>
              <a:rPr b="1" dirty="0"/>
              <a:t>Grasping for </a:t>
            </a:r>
            <a:r>
              <a:rPr lang="en-US" b="1" dirty="0"/>
              <a:t>s</a:t>
            </a:r>
            <a:r>
              <a:rPr b="1" dirty="0"/>
              <a:t>alvation</a:t>
            </a:r>
            <a:r>
              <a:rPr lang="en-US" b="1" dirty="0"/>
              <a:t>: </a:t>
            </a:r>
            <a:r>
              <a:rPr lang="en-US" dirty="0"/>
              <a:t>L</a:t>
            </a:r>
            <a:r>
              <a:rPr dirty="0"/>
              <a:t>eaders are prone to look for the quick fix</a:t>
            </a:r>
            <a:r>
              <a:rPr lang="en-US" dirty="0"/>
              <a:t> </a:t>
            </a:r>
            <a:r>
              <a:rPr dirty="0"/>
              <a:t>instead of taking a disciplined approach that could bring them out of decline. </a:t>
            </a:r>
          </a:p>
          <a:p>
            <a:pPr marL="457200" indent="-228600">
              <a:lnSpc>
                <a:spcPct val="107916"/>
              </a:lnSpc>
              <a:spcBef>
                <a:spcPts val="800"/>
              </a:spcBef>
              <a:buSzPct val="100000"/>
              <a:buAutoNum type="arabicPeriod"/>
              <a:defRPr sz="1600">
                <a:solidFill>
                  <a:srgbClr val="535353"/>
                </a:solidFill>
                <a:uFill>
                  <a:solidFill>
                    <a:srgbClr val="000000"/>
                  </a:solidFill>
                </a:uFill>
                <a:latin typeface="Arial"/>
                <a:ea typeface="Arial"/>
                <a:cs typeface="Arial"/>
                <a:sym typeface="Arial"/>
              </a:defRPr>
            </a:pPr>
            <a:r>
              <a:rPr b="1" dirty="0"/>
              <a:t>Capitulation to </a:t>
            </a:r>
            <a:r>
              <a:rPr lang="en-US" b="1" dirty="0"/>
              <a:t>i</a:t>
            </a:r>
            <a:r>
              <a:rPr b="1" dirty="0"/>
              <a:t>rrelevance or </a:t>
            </a:r>
            <a:r>
              <a:rPr lang="en-US" b="1" dirty="0"/>
              <a:t>d</a:t>
            </a:r>
            <a:r>
              <a:rPr b="1" dirty="0"/>
              <a:t>eath</a:t>
            </a:r>
            <a:r>
              <a:rPr lang="en-US" b="1" dirty="0"/>
              <a:t>:</a:t>
            </a:r>
            <a:r>
              <a:rPr dirty="0"/>
              <a:t> </a:t>
            </a:r>
            <a:r>
              <a:rPr lang="en-US" dirty="0"/>
              <a:t>A</a:t>
            </a:r>
            <a:r>
              <a:rPr dirty="0"/>
              <a:t>ccumulated setbacks catch up with the organization</a:t>
            </a:r>
            <a:r>
              <a:rPr lang="en-US" dirty="0"/>
              <a:t>,</a:t>
            </a:r>
            <a:r>
              <a:rPr dirty="0"/>
              <a:t> and leaders often abandon the possibility of building a future where they could thrive.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 Placeholder 3"/>
          <p:cNvSpPr txBox="1">
            <a:spLocks noGrp="1"/>
          </p:cNvSpPr>
          <p:nvPr>
            <p:ph type="body" sz="quarter" idx="1"/>
          </p:nvPr>
        </p:nvSpPr>
        <p:spPr>
          <a:xfrm>
            <a:off x="382859" y="-369174"/>
            <a:ext cx="8378282" cy="1051106"/>
          </a:xfrm>
          <a:prstGeom prst="rect">
            <a:avLst/>
          </a:prstGeom>
        </p:spPr>
        <p:txBody>
          <a:bodyPr/>
          <a:lstStyle/>
          <a:p>
            <a:pPr lvl="1">
              <a:defRPr spc="0">
                <a:latin typeface="Rockwell"/>
                <a:ea typeface="Rockwell"/>
                <a:cs typeface="Rockwell"/>
                <a:sym typeface="Rockwell"/>
              </a:defRPr>
            </a:pPr>
            <a:r>
              <a:rPr dirty="0"/>
              <a:t>Next Steps</a:t>
            </a:r>
          </a:p>
        </p:txBody>
      </p:sp>
      <p:sp>
        <p:nvSpPr>
          <p:cNvPr id="205" name="Slide Number Placeholder 1"/>
          <p:cNvSpPr txBox="1">
            <a:spLocks noGrp="1"/>
          </p:cNvSpPr>
          <p:nvPr>
            <p:ph type="sldNum" sz="quarter" idx="4294967295"/>
          </p:nvPr>
        </p:nvSpPr>
        <p:spPr>
          <a:xfrm>
            <a:off x="8714588" y="6428987"/>
            <a:ext cx="182216"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32</a:t>
            </a:fld>
            <a:endParaRPr dirty="0"/>
          </a:p>
        </p:txBody>
      </p:sp>
      <p:sp>
        <p:nvSpPr>
          <p:cNvPr id="206" name="Consider the change in each sector of the K-12 landscape (slides X - X). Discuss with your leadership team what opportunities and challenges this disruption presents your school.…"/>
          <p:cNvSpPr txBox="1"/>
          <p:nvPr/>
        </p:nvSpPr>
        <p:spPr>
          <a:xfrm>
            <a:off x="387979" y="706901"/>
            <a:ext cx="8368042" cy="547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marL="133350" indent="-133350">
              <a:spcBef>
                <a:spcPts val="1200"/>
              </a:spcBef>
              <a:buSzPct val="100000"/>
              <a:buChar char="•"/>
              <a:defRPr sz="1500">
                <a:solidFill>
                  <a:srgbClr val="535353"/>
                </a:solidFill>
                <a:latin typeface="Arial"/>
                <a:ea typeface="Arial"/>
                <a:cs typeface="Arial"/>
                <a:sym typeface="Arial"/>
              </a:defRPr>
            </a:pPr>
            <a:r>
              <a:rPr dirty="0"/>
              <a:t>Consider the change in each sector of the K-12 landscape. Discuss with your leadership team what opportunities and challenges this disruption presents </a:t>
            </a:r>
            <a:r>
              <a:rPr lang="en-US" dirty="0"/>
              <a:t>for </a:t>
            </a:r>
            <a:r>
              <a:rPr dirty="0"/>
              <a:t>your school.</a:t>
            </a:r>
            <a:endParaRPr lang="en-US" dirty="0"/>
          </a:p>
          <a:p>
            <a:pPr marL="133350" indent="-133350">
              <a:spcBef>
                <a:spcPts val="1200"/>
              </a:spcBef>
              <a:buSzPct val="100000"/>
              <a:buChar char="•"/>
              <a:defRPr sz="1500">
                <a:solidFill>
                  <a:srgbClr val="535353"/>
                </a:solidFill>
                <a:latin typeface="Arial"/>
                <a:ea typeface="Arial"/>
                <a:cs typeface="Arial"/>
                <a:sym typeface="Arial"/>
              </a:defRPr>
            </a:pPr>
            <a:r>
              <a:rPr dirty="0"/>
              <a:t>After discussing national independent school admission trends, study your own admission funnel. How has it changed? How does it differ by grade? How does it compare to that of local competitors?</a:t>
            </a:r>
            <a:r>
              <a:rPr lang="en-US" dirty="0"/>
              <a:t> </a:t>
            </a:r>
            <a:endParaRPr dirty="0"/>
          </a:p>
          <a:p>
            <a:pPr marL="133350" indent="-133350">
              <a:spcBef>
                <a:spcPts val="1200"/>
              </a:spcBef>
              <a:buSzPct val="100000"/>
              <a:buChar char="•"/>
              <a:defRPr sz="1500">
                <a:solidFill>
                  <a:srgbClr val="535353"/>
                </a:solidFill>
                <a:latin typeface="Arial"/>
                <a:ea typeface="Arial"/>
                <a:cs typeface="Arial"/>
                <a:sym typeface="Arial"/>
              </a:defRPr>
            </a:pPr>
            <a:r>
              <a:rPr dirty="0"/>
              <a:t>Explore the Jobs</a:t>
            </a:r>
            <a:r>
              <a:rPr lang="en-US" dirty="0"/>
              <a:t>-</a:t>
            </a:r>
            <a:r>
              <a:rPr dirty="0"/>
              <a:t>to</a:t>
            </a:r>
            <a:r>
              <a:rPr lang="en-US" dirty="0"/>
              <a:t>-Be-</a:t>
            </a:r>
            <a:r>
              <a:rPr dirty="0"/>
              <a:t>Done methodology in the context of your school’s current and prospective families. Determining what motivates your current and prospective parents can help your school focus its offerings and rein in expenses. It can also help you tailor how you communicate your school’s unique value.</a:t>
            </a:r>
            <a:r>
              <a:rPr lang="en-US" dirty="0"/>
              <a:t>   </a:t>
            </a:r>
            <a:endParaRPr dirty="0"/>
          </a:p>
          <a:p>
            <a:pPr marL="133350" indent="-133350">
              <a:spcBef>
                <a:spcPts val="1200"/>
              </a:spcBef>
              <a:buSzPct val="100000"/>
              <a:buChar char="•"/>
              <a:defRPr sz="1500">
                <a:solidFill>
                  <a:srgbClr val="535353"/>
                </a:solidFill>
                <a:latin typeface="Arial"/>
                <a:ea typeface="Arial"/>
                <a:cs typeface="Arial"/>
                <a:sym typeface="Arial"/>
              </a:defRPr>
            </a:pPr>
            <a:r>
              <a:rPr lang="en-US" dirty="0"/>
              <a:t>Keeping in mind </a:t>
            </a:r>
            <a:r>
              <a:rPr dirty="0"/>
              <a:t>the research about how parents pay, discuss what you can do to improve your affordability strategy. For example, share the full cost of attendance at your school, examine trends in yield rate among financial aid recipients, and align expectations about financial aid (e.g., by providing an online financial aid calculator).</a:t>
            </a:r>
            <a:r>
              <a:rPr lang="en-US" dirty="0"/>
              <a:t> </a:t>
            </a:r>
            <a:endParaRPr dirty="0"/>
          </a:p>
          <a:p>
            <a:pPr marL="133350" indent="-133350">
              <a:spcBef>
                <a:spcPts val="1200"/>
              </a:spcBef>
              <a:buSzPct val="100000"/>
              <a:buChar char="•"/>
              <a:defRPr sz="1500">
                <a:solidFill>
                  <a:srgbClr val="535353"/>
                </a:solidFill>
                <a:latin typeface="Arial"/>
                <a:ea typeface="Arial"/>
                <a:cs typeface="Arial"/>
                <a:sym typeface="Arial"/>
              </a:defRPr>
            </a:pPr>
            <a:r>
              <a:rPr dirty="0"/>
              <a:t>Review the lessons from failed schools and companies in the context of your own school. Do you see your school in any of the stages described by Jim Collins? Examine market data</a:t>
            </a:r>
            <a:r>
              <a:rPr lang="en-US" dirty="0"/>
              <a:t>,</a:t>
            </a:r>
            <a:r>
              <a:rPr dirty="0"/>
              <a:t> and begin to sketch out a disciplined approach for becoming more sustainable. Take on Collins</a:t>
            </a:r>
            <a:r>
              <a:rPr lang="en-US" dirty="0"/>
              <a:t>’</a:t>
            </a:r>
            <a:r>
              <a:rPr dirty="0"/>
              <a:t> challenge to explore the statement: “We’re successful because we understand why we do these specific things and under what conditions they would no longer work.”</a:t>
            </a:r>
          </a:p>
          <a:p>
            <a:pPr marL="133350" indent="-133350">
              <a:spcBef>
                <a:spcPts val="1200"/>
              </a:spcBef>
              <a:buSzPct val="100000"/>
              <a:buChar char="•"/>
              <a:defRPr sz="1500">
                <a:solidFill>
                  <a:srgbClr val="535353"/>
                </a:solidFill>
                <a:latin typeface="Arial"/>
                <a:ea typeface="Arial"/>
                <a:cs typeface="Arial"/>
                <a:sym typeface="Arial"/>
              </a:defRPr>
            </a:pPr>
            <a:r>
              <a:rPr dirty="0"/>
              <a:t>Commit to making progress in the year </a:t>
            </a:r>
            <a:r>
              <a:rPr lang="en-US" dirty="0"/>
              <a:t>a</a:t>
            </a:r>
            <a:r>
              <a:rPr dirty="0"/>
              <a:t>head in three areas that are critical to your school’s sustainability: strong sustained leadership, a focus on mission, and a willingness to innovate.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1"/>
          <p:cNvSpPr txBox="1">
            <a:spLocks noGrp="1"/>
          </p:cNvSpPr>
          <p:nvPr>
            <p:ph type="sldNum" sz="quarter" idx="4294967295"/>
          </p:nvPr>
        </p:nvSpPr>
        <p:spPr>
          <a:xfrm>
            <a:off x="8714587" y="6428986"/>
            <a:ext cx="182217"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33</a:t>
            </a:fld>
            <a:endParaRPr dirty="0"/>
          </a:p>
        </p:txBody>
      </p:sp>
      <p:sp>
        <p:nvSpPr>
          <p:cNvPr id="209" name="Donna Orem, Title, Independent Ideas Blog…"/>
          <p:cNvSpPr txBox="1"/>
          <p:nvPr/>
        </p:nvSpPr>
        <p:spPr>
          <a:xfrm>
            <a:off x="202032" y="836707"/>
            <a:ext cx="8739936" cy="540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32508" indent="-332508">
              <a:buSzPct val="100000"/>
              <a:buChar char="•"/>
              <a:defRPr sz="1500">
                <a:solidFill>
                  <a:srgbClr val="535353"/>
                </a:solidFill>
                <a:latin typeface="Arial"/>
                <a:ea typeface="Arial"/>
                <a:cs typeface="Arial"/>
                <a:sym typeface="Arial"/>
              </a:defRPr>
            </a:pPr>
            <a:r>
              <a:rPr dirty="0"/>
              <a:t>U.S. Department of Education, NCES, </a:t>
            </a:r>
            <a:r>
              <a:rPr i="1" dirty="0"/>
              <a:t>Private School Universe Survey</a:t>
            </a:r>
            <a:r>
              <a:rPr lang="en-US" i="1" dirty="0"/>
              <a:t> 2017–2018</a:t>
            </a:r>
            <a:endParaRPr i="1" dirty="0"/>
          </a:p>
          <a:p>
            <a:pPr marL="332508" indent="-332508">
              <a:buSzPct val="100000"/>
              <a:buChar char="•"/>
              <a:defRPr sz="1500">
                <a:solidFill>
                  <a:srgbClr val="535353"/>
                </a:solidFill>
                <a:latin typeface="Arial"/>
                <a:ea typeface="Arial"/>
                <a:cs typeface="Arial"/>
                <a:sym typeface="Arial"/>
              </a:defRPr>
            </a:pPr>
            <a:r>
              <a:rPr dirty="0"/>
              <a:t>National Alliance for Public Charter Schools, Data Dashboard</a:t>
            </a:r>
          </a:p>
          <a:p>
            <a:pPr marL="332508" indent="-332508">
              <a:buSzPct val="100000"/>
              <a:buFontTx/>
              <a:buChar char="•"/>
              <a:defRPr sz="1500">
                <a:solidFill>
                  <a:srgbClr val="535353"/>
                </a:solidFill>
                <a:latin typeface="Arial"/>
                <a:ea typeface="Arial"/>
                <a:cs typeface="Arial"/>
                <a:sym typeface="Arial"/>
              </a:defRPr>
            </a:pPr>
            <a:r>
              <a:rPr lang="en-US" dirty="0"/>
              <a:t>U.S. Department of Education, NCES, </a:t>
            </a:r>
            <a:r>
              <a:rPr lang="en-US" i="1" dirty="0"/>
              <a:t>Homeschooling in the United States: 2012 </a:t>
            </a:r>
            <a:endParaRPr lang="en-US" dirty="0"/>
          </a:p>
          <a:p>
            <a:pPr marL="332508" indent="-332508">
              <a:buSzPct val="100000"/>
              <a:buChar char="•"/>
              <a:defRPr sz="1500">
                <a:solidFill>
                  <a:srgbClr val="535353"/>
                </a:solidFill>
                <a:latin typeface="Arial"/>
                <a:ea typeface="Arial"/>
                <a:cs typeface="Arial"/>
                <a:sym typeface="Arial"/>
              </a:defRPr>
            </a:pPr>
            <a:r>
              <a:rPr lang="en-US" dirty="0"/>
              <a:t>Richard Gaskell, ISC Research, “International School Market Research and Trends”</a:t>
            </a:r>
          </a:p>
          <a:p>
            <a:pPr marL="332508" indent="-332508">
              <a:buSzPct val="100000"/>
              <a:buChar char="•"/>
              <a:defRPr sz="1500">
                <a:solidFill>
                  <a:srgbClr val="535353"/>
                </a:solidFill>
                <a:latin typeface="Arial"/>
                <a:ea typeface="Arial"/>
                <a:cs typeface="Arial"/>
                <a:sym typeface="Arial"/>
              </a:defRPr>
            </a:pPr>
            <a:r>
              <a:rPr dirty="0"/>
              <a:t>Carol Bernate, Jefferson Burnett, and Ioana Suciu Wheeler, “The International Student Outlook,” </a:t>
            </a:r>
            <a:r>
              <a:rPr lang="en-US" i="1" dirty="0"/>
              <a:t>2019–2020</a:t>
            </a:r>
            <a:r>
              <a:rPr lang="en-US" dirty="0"/>
              <a:t> </a:t>
            </a:r>
            <a:r>
              <a:rPr i="1" dirty="0"/>
              <a:t>NAIS Trendbook </a:t>
            </a:r>
            <a:endParaRPr lang="en-US" i="1" dirty="0"/>
          </a:p>
          <a:p>
            <a:pPr marL="332508" indent="-332508">
              <a:buSzPct val="100000"/>
              <a:buChar char="•"/>
              <a:defRPr sz="1500">
                <a:solidFill>
                  <a:srgbClr val="535353"/>
                </a:solidFill>
                <a:latin typeface="Arial"/>
                <a:ea typeface="Arial"/>
                <a:cs typeface="Arial"/>
                <a:sym typeface="Arial"/>
              </a:defRPr>
            </a:pPr>
            <a:r>
              <a:rPr dirty="0"/>
              <a:t>Amada Torres, </a:t>
            </a:r>
            <a:r>
              <a:rPr lang="en-US" dirty="0"/>
              <a:t>“</a:t>
            </a:r>
            <a:r>
              <a:rPr dirty="0"/>
              <a:t>K</a:t>
            </a:r>
            <a:r>
              <a:rPr lang="en-US" dirty="0"/>
              <a:t>–</a:t>
            </a:r>
            <a:r>
              <a:rPr dirty="0"/>
              <a:t>12 Education Landscape Presentation,” NAIS Board Meeting</a:t>
            </a:r>
          </a:p>
          <a:p>
            <a:pPr marL="332508" indent="-332508">
              <a:buSzPct val="100000"/>
              <a:buChar char="•"/>
              <a:defRPr sz="1500">
                <a:solidFill>
                  <a:srgbClr val="535353"/>
                </a:solidFill>
                <a:latin typeface="Arial"/>
                <a:ea typeface="Arial"/>
                <a:cs typeface="Arial"/>
                <a:sym typeface="Arial"/>
              </a:defRPr>
            </a:pPr>
            <a:r>
              <a:rPr lang="en-US" dirty="0"/>
              <a:t>Joseph Corbett and Myra McGovern, “The Enrollment Outlook,” </a:t>
            </a:r>
            <a:r>
              <a:rPr lang="en-US" i="1" dirty="0"/>
              <a:t>2018–2019 NAIS Trendbook</a:t>
            </a:r>
            <a:r>
              <a:rPr lang="en-US" dirty="0"/>
              <a:t> </a:t>
            </a:r>
            <a:endParaRPr lang="en-US" i="1" dirty="0"/>
          </a:p>
          <a:p>
            <a:pPr marL="332508" indent="-332508">
              <a:buSzPct val="100000"/>
              <a:buChar char="•"/>
              <a:defRPr sz="1500">
                <a:solidFill>
                  <a:srgbClr val="535353"/>
                </a:solidFill>
                <a:latin typeface="Arial"/>
                <a:ea typeface="Arial"/>
                <a:cs typeface="Arial"/>
                <a:sym typeface="Arial"/>
              </a:defRPr>
            </a:pPr>
            <a:r>
              <a:rPr lang="en-US" dirty="0"/>
              <a:t>Enrollment Management Association, </a:t>
            </a:r>
            <a:r>
              <a:rPr lang="en-US" i="1" dirty="0"/>
              <a:t>State of the Independent School Admission Industry</a:t>
            </a:r>
            <a:r>
              <a:rPr lang="en-US" dirty="0"/>
              <a:t> </a:t>
            </a:r>
          </a:p>
          <a:p>
            <a:pPr marL="332508" indent="-332508">
              <a:buSzPct val="100000"/>
              <a:buChar char="•"/>
              <a:defRPr sz="1500">
                <a:solidFill>
                  <a:srgbClr val="535353"/>
                </a:solidFill>
                <a:latin typeface="Arial"/>
                <a:ea typeface="Arial"/>
                <a:cs typeface="Arial"/>
                <a:sym typeface="Arial"/>
              </a:defRPr>
            </a:pPr>
            <a:r>
              <a:rPr lang="en-US" dirty="0"/>
              <a:t>Cheryl Pruce and Amada Torres, “The Enrollment Outlook,” </a:t>
            </a:r>
            <a:r>
              <a:rPr lang="en-US" i="1" dirty="0"/>
              <a:t>2017–2018 NAIS Trendbook</a:t>
            </a:r>
            <a:r>
              <a:rPr lang="en-US" dirty="0"/>
              <a:t> </a:t>
            </a:r>
          </a:p>
          <a:p>
            <a:pPr marL="332508" indent="-332508">
              <a:buSzPct val="100000"/>
              <a:buChar char="•"/>
              <a:defRPr sz="1500">
                <a:solidFill>
                  <a:srgbClr val="535353"/>
                </a:solidFill>
                <a:latin typeface="Arial"/>
                <a:ea typeface="Arial"/>
                <a:cs typeface="Arial"/>
                <a:sym typeface="Arial"/>
              </a:defRPr>
            </a:pPr>
            <a:r>
              <a:rPr dirty="0"/>
              <a:t>Kristen Soltis Anderson, “Great Expectations: A New Generation of Parents Values Versatility, Accountability in Schools,” Walton Family Foundation </a:t>
            </a:r>
            <a:endParaRPr lang="en-US" dirty="0"/>
          </a:p>
          <a:p>
            <a:pPr marL="332508" indent="-332508">
              <a:buSzPct val="100000"/>
              <a:buChar char="•"/>
              <a:defRPr sz="1500">
                <a:solidFill>
                  <a:srgbClr val="535353"/>
                </a:solidFill>
                <a:latin typeface="Arial"/>
                <a:ea typeface="Arial"/>
                <a:cs typeface="Arial"/>
                <a:sym typeface="Arial"/>
              </a:defRPr>
            </a:pPr>
            <a:r>
              <a:rPr dirty="0"/>
              <a:t>Emily Sullivan, “Why Aren</a:t>
            </a:r>
            <a:r>
              <a:rPr lang="en-US" dirty="0"/>
              <a:t>’</a:t>
            </a:r>
            <a:r>
              <a:rPr dirty="0"/>
              <a:t>t Millennials Spending? They</a:t>
            </a:r>
            <a:r>
              <a:rPr lang="en-US" dirty="0"/>
              <a:t>’</a:t>
            </a:r>
            <a:r>
              <a:rPr dirty="0"/>
              <a:t>re Poorer Than Previous Generations, Fed Says,” </a:t>
            </a:r>
            <a:r>
              <a:rPr lang="en-US" dirty="0"/>
              <a:t>NPR</a:t>
            </a:r>
            <a:endParaRPr dirty="0"/>
          </a:p>
          <a:p>
            <a:pPr marL="332508" indent="-332508">
              <a:buSzPct val="100000"/>
              <a:buChar char="•"/>
              <a:defRPr sz="1500">
                <a:solidFill>
                  <a:srgbClr val="535353"/>
                </a:solidFill>
                <a:latin typeface="Arial"/>
                <a:ea typeface="Arial"/>
                <a:cs typeface="Arial"/>
                <a:sym typeface="Arial"/>
              </a:defRPr>
            </a:pPr>
            <a:r>
              <a:rPr dirty="0"/>
              <a:t>Mia Major, “Marketing Your School to Millennial Parents: Eight Truths You Need to Know,” Finalsite </a:t>
            </a:r>
          </a:p>
          <a:p>
            <a:pPr marL="332508" indent="-332508">
              <a:buSzPct val="100000"/>
              <a:buChar char="•"/>
              <a:defRPr sz="1500">
                <a:solidFill>
                  <a:srgbClr val="535353"/>
                </a:solidFill>
                <a:latin typeface="Arial"/>
                <a:ea typeface="Arial"/>
                <a:cs typeface="Arial"/>
                <a:sym typeface="Arial"/>
              </a:defRPr>
            </a:pPr>
            <a:r>
              <a:rPr dirty="0"/>
              <a:t>NAIS, </a:t>
            </a:r>
            <a:r>
              <a:rPr lang="en-US" i="1" dirty="0"/>
              <a:t>Why Do Parents Choose Independent Schools?</a:t>
            </a:r>
            <a:endParaRPr i="1" dirty="0"/>
          </a:p>
          <a:p>
            <a:pPr marL="332508" indent="-332508">
              <a:buSzPct val="100000"/>
              <a:buChar char="•"/>
              <a:defRPr sz="1500">
                <a:solidFill>
                  <a:srgbClr val="535353"/>
                </a:solidFill>
                <a:latin typeface="Arial"/>
                <a:ea typeface="Arial"/>
                <a:cs typeface="Arial"/>
                <a:sym typeface="Arial"/>
              </a:defRPr>
            </a:pPr>
            <a:r>
              <a:rPr lang="en-US" dirty="0"/>
              <a:t>Mark J. Mitchell</a:t>
            </a:r>
            <a:r>
              <a:rPr dirty="0"/>
              <a:t>, </a:t>
            </a:r>
            <a:r>
              <a:rPr i="1" dirty="0"/>
              <a:t>How Parents Pay School Costs</a:t>
            </a:r>
            <a:r>
              <a:rPr lang="en-US" dirty="0"/>
              <a:t>, NAIS</a:t>
            </a:r>
            <a:r>
              <a:rPr dirty="0"/>
              <a:t> </a:t>
            </a:r>
            <a:endParaRPr lang="en-US" dirty="0"/>
          </a:p>
          <a:p>
            <a:pPr marL="332508" indent="-332508">
              <a:buSzPct val="100000"/>
              <a:buChar char="•"/>
              <a:defRPr sz="1500">
                <a:solidFill>
                  <a:srgbClr val="535353"/>
                </a:solidFill>
                <a:latin typeface="Arial"/>
                <a:ea typeface="Arial"/>
                <a:cs typeface="Arial"/>
                <a:sym typeface="Arial"/>
              </a:defRPr>
            </a:pPr>
            <a:r>
              <a:rPr dirty="0"/>
              <a:t>Donna Orem, “Epilogue," </a:t>
            </a:r>
            <a:r>
              <a:rPr lang="en-US" i="1" dirty="0"/>
              <a:t>2019–2020 </a:t>
            </a:r>
            <a:r>
              <a:rPr i="1" dirty="0"/>
              <a:t>NAIS Trendbook </a:t>
            </a:r>
          </a:p>
          <a:p>
            <a:pPr marL="332508" indent="-332508">
              <a:buSzPct val="100000"/>
              <a:buFontTx/>
              <a:buChar char="•"/>
              <a:defRPr sz="1500">
                <a:solidFill>
                  <a:srgbClr val="535353"/>
                </a:solidFill>
                <a:latin typeface="Arial"/>
                <a:ea typeface="Arial"/>
                <a:cs typeface="Arial"/>
                <a:sym typeface="Arial"/>
              </a:defRPr>
            </a:pPr>
            <a:r>
              <a:rPr lang="en-US" dirty="0"/>
              <a:t>Donna Orem, “To Be Successful in Today’s Education Market, Learn From the Past” </a:t>
            </a:r>
            <a:r>
              <a:rPr lang="en-US" i="1" dirty="0"/>
              <a:t>Independent Ideas </a:t>
            </a:r>
            <a:r>
              <a:rPr lang="en-US" dirty="0"/>
              <a:t>blog, NAIS </a:t>
            </a:r>
          </a:p>
          <a:p>
            <a:pPr marL="332508" indent="-332508">
              <a:buSzPct val="100000"/>
              <a:buChar char="•"/>
              <a:defRPr sz="1500">
                <a:solidFill>
                  <a:srgbClr val="535353"/>
                </a:solidFill>
                <a:latin typeface="Arial"/>
                <a:ea typeface="Arial"/>
                <a:cs typeface="Arial"/>
                <a:sym typeface="Arial"/>
              </a:defRPr>
            </a:pPr>
            <a:r>
              <a:rPr dirty="0"/>
              <a:t>Jim McManus, “</a:t>
            </a:r>
            <a:r>
              <a:rPr dirty="0">
                <a:uFill>
                  <a:solidFill>
                    <a:srgbClr val="0563C1"/>
                  </a:solidFill>
                </a:uFill>
              </a:rPr>
              <a:t>What Dead Schools Can Teach Us</a:t>
            </a:r>
            <a:r>
              <a:rPr dirty="0"/>
              <a:t>,” </a:t>
            </a:r>
            <a:r>
              <a:rPr i="1" dirty="0"/>
              <a:t>Independent School </a:t>
            </a:r>
            <a:r>
              <a:rPr lang="en-US" dirty="0"/>
              <a:t>m</a:t>
            </a:r>
            <a:r>
              <a:rPr dirty="0"/>
              <a:t>agazine</a:t>
            </a:r>
            <a:endParaRPr i="1" dirty="0"/>
          </a:p>
          <a:p>
            <a:pPr marL="332508" indent="-332508">
              <a:buSzPct val="100000"/>
              <a:buChar char="•"/>
              <a:defRPr sz="1500">
                <a:solidFill>
                  <a:srgbClr val="535353"/>
                </a:solidFill>
                <a:latin typeface="Arial"/>
                <a:ea typeface="Arial"/>
                <a:cs typeface="Arial"/>
                <a:sym typeface="Arial"/>
              </a:defRPr>
            </a:pPr>
            <a:r>
              <a:rPr dirty="0"/>
              <a:t>Jim Collins, </a:t>
            </a:r>
            <a:r>
              <a:rPr i="1" dirty="0">
                <a:uFill>
                  <a:solidFill>
                    <a:srgbClr val="0563C1"/>
                  </a:solidFill>
                </a:uFill>
              </a:rPr>
              <a:t>How the Mighty Fall</a:t>
            </a:r>
            <a:r>
              <a:rPr lang="en-US" i="1" dirty="0">
                <a:uFill>
                  <a:solidFill>
                    <a:srgbClr val="0563C1"/>
                  </a:solidFill>
                </a:uFill>
              </a:rPr>
              <a:t>:</a:t>
            </a:r>
            <a:r>
              <a:rPr i="1" dirty="0">
                <a:uFill>
                  <a:solidFill>
                    <a:srgbClr val="0563C1"/>
                  </a:solidFill>
                </a:uFill>
              </a:rPr>
              <a:t> and Why Some Companies Never Give In </a:t>
            </a:r>
            <a:endParaRPr dirty="0">
              <a:uFill>
                <a:solidFill>
                  <a:srgbClr val="0563C1"/>
                </a:solidFill>
              </a:uFill>
            </a:endParaRPr>
          </a:p>
        </p:txBody>
      </p:sp>
      <p:sp>
        <p:nvSpPr>
          <p:cNvPr id="210" name="Text Placeholder 3"/>
          <p:cNvSpPr txBox="1">
            <a:spLocks noGrp="1"/>
          </p:cNvSpPr>
          <p:nvPr>
            <p:ph type="body" sz="quarter" idx="1"/>
          </p:nvPr>
        </p:nvSpPr>
        <p:spPr>
          <a:xfrm>
            <a:off x="382859" y="-307746"/>
            <a:ext cx="8378282" cy="1051106"/>
          </a:xfrm>
          <a:prstGeom prst="rect">
            <a:avLst/>
          </a:prstGeom>
        </p:spPr>
        <p:txBody>
          <a:bodyPr/>
          <a:lstStyle>
            <a:lvl1pPr>
              <a:defRPr spc="-200"/>
            </a:lvl1pPr>
          </a:lstStyle>
          <a:p>
            <a:r>
              <a:rPr spc="0" dirty="0">
                <a:latin typeface="Rockwell"/>
              </a:rPr>
              <a:t>Resources</a:t>
            </a:r>
            <a:r>
              <a:rPr lang="en-US" spc="0" dirty="0">
                <a:latin typeface="Rockwell"/>
              </a:rPr>
              <a:t> </a:t>
            </a:r>
            <a:endParaRPr spc="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3"/>
          <p:cNvSpPr txBox="1">
            <a:spLocks noGrp="1"/>
          </p:cNvSpPr>
          <p:nvPr>
            <p:ph type="body" sz="quarter" idx="1"/>
          </p:nvPr>
        </p:nvSpPr>
        <p:spPr>
          <a:xfrm>
            <a:off x="470613" y="122250"/>
            <a:ext cx="8378282" cy="1051106"/>
          </a:xfrm>
          <a:prstGeom prst="rect">
            <a:avLst/>
          </a:prstGeom>
        </p:spPr>
        <p:txBody>
          <a:bodyPr/>
          <a:lstStyle/>
          <a:p>
            <a:pPr lvl="1">
              <a:defRPr spc="0">
                <a:latin typeface="Rockwell"/>
                <a:ea typeface="Rockwell"/>
                <a:cs typeface="Rockwell"/>
                <a:sym typeface="Rockwell"/>
              </a:defRPr>
            </a:pPr>
            <a:r>
              <a:rPr dirty="0"/>
              <a:t>Shifts in the private school ecosystem</a:t>
            </a:r>
          </a:p>
        </p:txBody>
      </p:sp>
      <p:sp>
        <p:nvSpPr>
          <p:cNvPr id="50"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4</a:t>
            </a:fld>
            <a:endParaRPr dirty="0"/>
          </a:p>
        </p:txBody>
      </p:sp>
      <p:sp>
        <p:nvSpPr>
          <p:cNvPr id="51" name="Number of private schools in U.S. Percent change from 1999-00 through 2015-16…"/>
          <p:cNvSpPr txBox="1"/>
          <p:nvPr/>
        </p:nvSpPr>
        <p:spPr>
          <a:xfrm>
            <a:off x="450470" y="1310561"/>
            <a:ext cx="6025136" cy="4093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535353"/>
                </a:solidFill>
                <a:latin typeface="Arial"/>
                <a:ea typeface="Arial"/>
                <a:cs typeface="Arial"/>
                <a:sym typeface="Arial"/>
              </a:defRPr>
            </a:pPr>
            <a:r>
              <a:rPr dirty="0"/>
              <a:t>Number of private schools in </a:t>
            </a:r>
            <a:r>
              <a:rPr lang="en-US" dirty="0"/>
              <a:t>the </a:t>
            </a:r>
            <a:r>
              <a:rPr dirty="0"/>
              <a:t>U.S.</a:t>
            </a:r>
            <a:br>
              <a:rPr dirty="0"/>
            </a:br>
            <a:r>
              <a:rPr b="0" dirty="0"/>
              <a:t>Percent change from 1999</a:t>
            </a:r>
            <a:r>
              <a:rPr lang="en-US" b="0" dirty="0"/>
              <a:t>–20</a:t>
            </a:r>
            <a:r>
              <a:rPr b="0" dirty="0"/>
              <a:t>00 through </a:t>
            </a:r>
            <a:br>
              <a:rPr lang="en-US" b="0" dirty="0"/>
            </a:br>
            <a:r>
              <a:rPr b="0" dirty="0"/>
              <a:t>2015</a:t>
            </a:r>
            <a:r>
              <a:rPr lang="en-US" b="0" dirty="0"/>
              <a:t>–20</a:t>
            </a:r>
            <a:r>
              <a:rPr b="0" dirty="0"/>
              <a:t>16</a:t>
            </a:r>
          </a:p>
          <a:p>
            <a:pPr>
              <a:defRPr sz="4000">
                <a:solidFill>
                  <a:schemeClr val="accent4">
                    <a:satOff val="-1335"/>
                    <a:lumOff val="-10274"/>
                  </a:schemeClr>
                </a:solidFill>
                <a:latin typeface="Arial"/>
                <a:ea typeface="Arial"/>
                <a:cs typeface="Arial"/>
                <a:sym typeface="Arial"/>
              </a:defRPr>
            </a:pPr>
            <a:r>
              <a:rPr sz="2000" dirty="0">
                <a:solidFill>
                  <a:srgbClr val="535353"/>
                </a:solidFill>
              </a:rPr>
              <a:t>Catholic Schools</a:t>
            </a:r>
            <a:r>
              <a:rPr dirty="0"/>
              <a:t> </a:t>
            </a:r>
            <a:br>
              <a:rPr dirty="0"/>
            </a:br>
            <a:r>
              <a:rPr b="1" dirty="0"/>
              <a:t>-14%</a:t>
            </a:r>
            <a:br>
              <a:rPr b="1" dirty="0"/>
            </a:br>
            <a:r>
              <a:rPr sz="2000" dirty="0">
                <a:solidFill>
                  <a:srgbClr val="535353"/>
                </a:solidFill>
              </a:rPr>
              <a:t>Other Religious Schools </a:t>
            </a:r>
            <a:br>
              <a:rPr dirty="0"/>
            </a:br>
            <a:r>
              <a:rPr b="1" dirty="0">
                <a:solidFill>
                  <a:schemeClr val="accent3">
                    <a:satOff val="-6373"/>
                    <a:lumOff val="-10823"/>
                  </a:schemeClr>
                </a:solidFill>
              </a:rPr>
              <a:t>+23%</a:t>
            </a:r>
          </a:p>
          <a:p>
            <a:pPr>
              <a:defRPr sz="4000">
                <a:solidFill>
                  <a:schemeClr val="accent4">
                    <a:satOff val="-1335"/>
                    <a:lumOff val="-10274"/>
                  </a:schemeClr>
                </a:solidFill>
                <a:latin typeface="Arial"/>
                <a:ea typeface="Arial"/>
                <a:cs typeface="Arial"/>
                <a:sym typeface="Arial"/>
              </a:defRPr>
            </a:pPr>
            <a:r>
              <a:rPr sz="2000" dirty="0">
                <a:solidFill>
                  <a:srgbClr val="535353"/>
                </a:solidFill>
              </a:rPr>
              <a:t>Nonsectarian Schools </a:t>
            </a:r>
            <a:br>
              <a:rPr dirty="0"/>
            </a:br>
            <a:r>
              <a:rPr b="1" dirty="0">
                <a:solidFill>
                  <a:schemeClr val="accent3">
                    <a:satOff val="-6373"/>
                    <a:lumOff val="-10823"/>
                  </a:schemeClr>
                </a:solidFill>
              </a:rPr>
              <a:t>+92%</a:t>
            </a:r>
          </a:p>
        </p:txBody>
      </p:sp>
      <p:sp>
        <p:nvSpPr>
          <p:cNvPr id="52" name="U.S. Department of Education, NCES, Private School Universe Survey,  data from several years from 1999-00 through 2015-16"/>
          <p:cNvSpPr txBox="1"/>
          <p:nvPr/>
        </p:nvSpPr>
        <p:spPr>
          <a:xfrm>
            <a:off x="363681" y="5535784"/>
            <a:ext cx="7051612"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solidFill>
                  <a:srgbClr val="535353"/>
                </a:solidFill>
                <a:latin typeface="Arial"/>
                <a:ea typeface="Arial"/>
                <a:cs typeface="Arial"/>
                <a:sym typeface="Arial"/>
              </a:defRPr>
            </a:pPr>
            <a:r>
              <a:rPr dirty="0"/>
              <a:t>U.S. Department of Education, </a:t>
            </a:r>
            <a:r>
              <a:rPr lang="en-US" dirty="0"/>
              <a:t>NCES</a:t>
            </a:r>
            <a:r>
              <a:rPr dirty="0"/>
              <a:t>, </a:t>
            </a:r>
            <a:r>
              <a:rPr i="1" dirty="0"/>
              <a:t>Private School Universe Survey</a:t>
            </a:r>
            <a:r>
              <a:rPr lang="en-US" i="1" dirty="0"/>
              <a:t> 2017–2018</a:t>
            </a:r>
            <a:r>
              <a:rPr i="1" dirty="0"/>
              <a:t> </a:t>
            </a:r>
            <a:r>
              <a:rPr lang="en-US" i="1" dirty="0"/>
              <a:t>(</a:t>
            </a:r>
            <a:r>
              <a:rPr dirty="0"/>
              <a:t>data from 1999</a:t>
            </a:r>
            <a:r>
              <a:rPr lang="en-US" dirty="0"/>
              <a:t>–20</a:t>
            </a:r>
            <a:r>
              <a:rPr dirty="0"/>
              <a:t>00 through 2015</a:t>
            </a:r>
            <a:r>
              <a:rPr lang="en-US" dirty="0"/>
              <a:t>–20</a:t>
            </a:r>
            <a:r>
              <a:rPr dirty="0"/>
              <a:t>16</a:t>
            </a:r>
            <a:r>
              <a:rPr lang="en-US" dirty="0"/>
              <a: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Growth in public charter schools</a:t>
            </a:r>
          </a:p>
        </p:txBody>
      </p:sp>
      <p:sp>
        <p:nvSpPr>
          <p:cNvPr id="55"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5</a:t>
            </a:fld>
            <a:endParaRPr dirty="0"/>
          </a:p>
        </p:txBody>
      </p:sp>
      <p:sp>
        <p:nvSpPr>
          <p:cNvPr id="56" name="+75%"/>
          <p:cNvSpPr txBox="1"/>
          <p:nvPr/>
        </p:nvSpPr>
        <p:spPr>
          <a:xfrm>
            <a:off x="388050" y="1993173"/>
            <a:ext cx="1417546" cy="646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b="1">
                <a:solidFill>
                  <a:schemeClr val="accent3">
                    <a:satOff val="-6373"/>
                    <a:lumOff val="-10823"/>
                  </a:schemeClr>
                </a:solidFill>
                <a:latin typeface="Arial"/>
                <a:ea typeface="Arial"/>
                <a:cs typeface="Arial"/>
                <a:sym typeface="Arial"/>
              </a:defRPr>
            </a:lvl1pPr>
          </a:lstStyle>
          <a:p>
            <a:pPr>
              <a:defRPr b="0">
                <a:solidFill>
                  <a:schemeClr val="accent4">
                    <a:satOff val="-1335"/>
                    <a:lumOff val="-10274"/>
                  </a:schemeClr>
                </a:solidFill>
              </a:defRPr>
            </a:pPr>
            <a:r>
              <a:rPr b="1" dirty="0">
                <a:solidFill>
                  <a:schemeClr val="accent3">
                    <a:satOff val="-6373"/>
                    <a:lumOff val="-10823"/>
                  </a:schemeClr>
                </a:solidFill>
              </a:rPr>
              <a:t>+75%</a:t>
            </a:r>
          </a:p>
        </p:txBody>
      </p:sp>
      <p:sp>
        <p:nvSpPr>
          <p:cNvPr id="57" name="Number of charter schools in the U.S.…"/>
          <p:cNvSpPr txBox="1"/>
          <p:nvPr/>
        </p:nvSpPr>
        <p:spPr>
          <a:xfrm>
            <a:off x="362065" y="1342270"/>
            <a:ext cx="5273703" cy="66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535353"/>
                </a:solidFill>
                <a:latin typeface="Arial"/>
                <a:ea typeface="Arial"/>
                <a:cs typeface="Arial"/>
                <a:sym typeface="Arial"/>
              </a:defRPr>
            </a:pPr>
            <a:r>
              <a:rPr dirty="0"/>
              <a:t>Number of charter schools in the U.S.</a:t>
            </a:r>
          </a:p>
          <a:p>
            <a:pPr>
              <a:defRPr sz="2000">
                <a:solidFill>
                  <a:srgbClr val="535353"/>
                </a:solidFill>
                <a:latin typeface="Arial"/>
                <a:ea typeface="Arial"/>
                <a:cs typeface="Arial"/>
                <a:sym typeface="Arial"/>
              </a:defRPr>
            </a:pPr>
            <a:r>
              <a:rPr dirty="0"/>
              <a:t>Percent change from 2006 to 2017</a:t>
            </a:r>
          </a:p>
        </p:txBody>
      </p:sp>
      <p:sp>
        <p:nvSpPr>
          <p:cNvPr id="58" name="In 2016-2017…"/>
          <p:cNvSpPr txBox="1"/>
          <p:nvPr/>
        </p:nvSpPr>
        <p:spPr>
          <a:xfrm>
            <a:off x="417575" y="2963989"/>
            <a:ext cx="4880499" cy="1600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b="1">
                <a:solidFill>
                  <a:srgbClr val="535353"/>
                </a:solidFill>
                <a:latin typeface="Arial"/>
                <a:ea typeface="Arial"/>
                <a:cs typeface="Arial"/>
                <a:sym typeface="Arial"/>
              </a:defRPr>
            </a:pPr>
            <a:r>
              <a:rPr dirty="0"/>
              <a:t>In 2016</a:t>
            </a:r>
            <a:r>
              <a:rPr lang="en-US" dirty="0"/>
              <a:t>–</a:t>
            </a:r>
            <a:r>
              <a:rPr dirty="0"/>
              <a:t>2017</a:t>
            </a:r>
          </a:p>
          <a:p>
            <a:pPr>
              <a:defRPr sz="4000">
                <a:solidFill>
                  <a:srgbClr val="535353"/>
                </a:solidFill>
                <a:latin typeface="Arial"/>
                <a:ea typeface="Arial"/>
                <a:cs typeface="Arial"/>
                <a:sym typeface="Arial"/>
              </a:defRPr>
            </a:pPr>
            <a:r>
              <a:rPr b="1" dirty="0"/>
              <a:t>7,000 schools</a:t>
            </a:r>
          </a:p>
          <a:p>
            <a:pPr>
              <a:defRPr sz="4000">
                <a:solidFill>
                  <a:srgbClr val="535353"/>
                </a:solidFill>
                <a:latin typeface="Arial"/>
                <a:ea typeface="Arial"/>
                <a:cs typeface="Arial"/>
                <a:sym typeface="Arial"/>
              </a:defRPr>
            </a:pPr>
            <a:r>
              <a:rPr b="1" dirty="0"/>
              <a:t>3.2 million students</a:t>
            </a:r>
          </a:p>
        </p:txBody>
      </p:sp>
      <p:sp>
        <p:nvSpPr>
          <p:cNvPr id="59" name="National Alliance for Public Charter Schools, Data Dashboard, www.publiccharters.org"/>
          <p:cNvSpPr txBox="1"/>
          <p:nvPr/>
        </p:nvSpPr>
        <p:spPr>
          <a:xfrm>
            <a:off x="389042" y="4604334"/>
            <a:ext cx="5662765"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solidFill>
                  <a:srgbClr val="535353"/>
                </a:solidFill>
                <a:latin typeface="Arial"/>
                <a:ea typeface="Arial"/>
                <a:cs typeface="Arial"/>
                <a:sym typeface="Arial"/>
              </a:defRPr>
            </a:lvl1pPr>
          </a:lstStyle>
          <a:p>
            <a:endParaRPr lang="en-US" dirty="0"/>
          </a:p>
          <a:p>
            <a:endParaRPr lang="en-US" dirty="0"/>
          </a:p>
          <a:p>
            <a:endParaRPr lang="en-US" dirty="0"/>
          </a:p>
          <a:p>
            <a:endParaRPr lang="en-US" dirty="0"/>
          </a:p>
          <a:p>
            <a:r>
              <a:rPr dirty="0"/>
              <a:t>National Alliance for Public Charter Schools, Data Dashboard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Twofold growth in homeschooling</a:t>
            </a:r>
          </a:p>
        </p:txBody>
      </p:sp>
      <p:sp>
        <p:nvSpPr>
          <p:cNvPr id="62"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6</a:t>
            </a:fld>
            <a:endParaRPr dirty="0"/>
          </a:p>
        </p:txBody>
      </p:sp>
      <p:sp>
        <p:nvSpPr>
          <p:cNvPr id="63" name="Number of homeschooled students in the U.S. Change from 1999 to 2012…"/>
          <p:cNvSpPr txBox="1"/>
          <p:nvPr/>
        </p:nvSpPr>
        <p:spPr>
          <a:xfrm>
            <a:off x="322508" y="1313268"/>
            <a:ext cx="7217151" cy="1522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000" b="1">
                <a:solidFill>
                  <a:schemeClr val="accent4">
                    <a:satOff val="-1335"/>
                    <a:lumOff val="-10274"/>
                  </a:schemeClr>
                </a:solidFill>
                <a:latin typeface="Arial"/>
                <a:ea typeface="Arial"/>
                <a:cs typeface="Arial"/>
                <a:sym typeface="Arial"/>
              </a:defRPr>
            </a:pPr>
            <a:r>
              <a:rPr sz="2000" dirty="0">
                <a:solidFill>
                  <a:srgbClr val="535353"/>
                </a:solidFill>
              </a:rPr>
              <a:t>Number of homeschooled students in the U.S.</a:t>
            </a:r>
            <a:br>
              <a:rPr sz="2000" dirty="0">
                <a:solidFill>
                  <a:srgbClr val="535353"/>
                </a:solidFill>
              </a:rPr>
            </a:br>
            <a:r>
              <a:rPr sz="2000" b="0" dirty="0">
                <a:solidFill>
                  <a:srgbClr val="535353"/>
                </a:solidFill>
              </a:rPr>
              <a:t>Change from 1999 to 2012 </a:t>
            </a:r>
            <a:endParaRPr sz="2000" dirty="0">
              <a:solidFill>
                <a:srgbClr val="535353"/>
              </a:solidFill>
            </a:endParaRPr>
          </a:p>
          <a:p>
            <a:pPr lvl="2">
              <a:defRPr sz="4000">
                <a:solidFill>
                  <a:schemeClr val="accent4">
                    <a:satOff val="-1335"/>
                    <a:lumOff val="-10274"/>
                  </a:schemeClr>
                </a:solidFill>
                <a:latin typeface="Arial"/>
                <a:ea typeface="Arial"/>
                <a:cs typeface="Arial"/>
                <a:sym typeface="Arial"/>
              </a:defRPr>
            </a:pPr>
            <a:br>
              <a:rPr sz="2000" dirty="0">
                <a:solidFill>
                  <a:srgbClr val="535353"/>
                </a:solidFill>
              </a:rPr>
            </a:br>
            <a:r>
              <a:rPr b="1" dirty="0">
                <a:solidFill>
                  <a:srgbClr val="535353"/>
                </a:solidFill>
              </a:rPr>
              <a:t>850,000         1,773,000</a:t>
            </a:r>
          </a:p>
        </p:txBody>
      </p:sp>
      <p:sp>
        <p:nvSpPr>
          <p:cNvPr id="64" name="U.S. Department of Education, Homeschooling in the United States (2012)"/>
          <p:cNvSpPr txBox="1"/>
          <p:nvPr/>
        </p:nvSpPr>
        <p:spPr>
          <a:xfrm>
            <a:off x="292512" y="4325357"/>
            <a:ext cx="7504614"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endParaRPr lang="en-US" dirty="0"/>
          </a:p>
          <a:p>
            <a:pPr>
              <a:defRPr sz="1600">
                <a:solidFill>
                  <a:srgbClr val="535353"/>
                </a:solidFill>
                <a:latin typeface="Arial"/>
                <a:ea typeface="Arial"/>
                <a:cs typeface="Arial"/>
                <a:sym typeface="Arial"/>
              </a:defRPr>
            </a:pPr>
            <a:r>
              <a:rPr dirty="0"/>
              <a:t>U.S. Department of Education</a:t>
            </a:r>
            <a:r>
              <a:rPr lang="en-US" dirty="0"/>
              <a:t>, NCES</a:t>
            </a:r>
            <a:r>
              <a:rPr dirty="0"/>
              <a:t>, </a:t>
            </a:r>
            <a:r>
              <a:rPr i="1" dirty="0"/>
              <a:t>Homeschooling in the United States</a:t>
            </a:r>
            <a:r>
              <a:rPr lang="en-US" i="1" dirty="0"/>
              <a:t>: 2012</a:t>
            </a:r>
            <a:r>
              <a:rPr dirty="0"/>
              <a:t> </a:t>
            </a:r>
          </a:p>
        </p:txBody>
      </p:sp>
      <p:sp>
        <p:nvSpPr>
          <p:cNvPr id="65" name="Line"/>
          <p:cNvSpPr/>
          <p:nvPr/>
        </p:nvSpPr>
        <p:spPr>
          <a:xfrm>
            <a:off x="2388222" y="2590800"/>
            <a:ext cx="857513" cy="1"/>
          </a:xfrm>
          <a:prstGeom prst="line">
            <a:avLst/>
          </a:prstGeom>
          <a:ln w="25400">
            <a:solidFill>
              <a:schemeClr val="accent3">
                <a:satOff val="-6373"/>
                <a:lumOff val="-10823"/>
              </a:schemeClr>
            </a:solidFill>
            <a:tailEnd type="triangle"/>
          </a:ln>
          <a:effectLst>
            <a:outerShdw blurRad="38100" dist="23000" dir="5400000" rotWithShape="0">
              <a:srgbClr val="000000">
                <a:alpha val="35000"/>
              </a:srgbClr>
            </a:outerShdw>
          </a:effectLst>
        </p:spPr>
        <p:txBody>
          <a:bodyPr lIns="45718" tIns="45718" rIns="45718" bIns="45718"/>
          <a:lstStyle/>
          <a:p>
            <a:endParaRPr dirty="0"/>
          </a:p>
        </p:txBody>
      </p:sp>
      <p:sp>
        <p:nvSpPr>
          <p:cNvPr id="66" name="The main reason given by parents for homeschooling their children was their concern about the school environment."/>
          <p:cNvSpPr txBox="1"/>
          <p:nvPr/>
        </p:nvSpPr>
        <p:spPr>
          <a:xfrm>
            <a:off x="369023" y="3083174"/>
            <a:ext cx="5884196" cy="928069"/>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685800">
              <a:lnSpc>
                <a:spcPct val="90000"/>
              </a:lnSpc>
              <a:defRPr sz="2000">
                <a:solidFill>
                  <a:srgbClr val="414140"/>
                </a:solidFill>
                <a:latin typeface="Arial"/>
                <a:ea typeface="Arial"/>
                <a:cs typeface="Arial"/>
                <a:sym typeface="Arial"/>
              </a:defRPr>
            </a:lvl1pPr>
          </a:lstStyle>
          <a:p>
            <a:r>
              <a:rPr dirty="0"/>
              <a:t>The main reason given by parents for homeschooling their children was their concern about the school environment.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3"/>
          <p:cNvSpPr txBox="1">
            <a:spLocks noGrp="1"/>
          </p:cNvSpPr>
          <p:nvPr>
            <p:ph type="body" sz="quarter" idx="1"/>
          </p:nvPr>
        </p:nvSpPr>
        <p:spPr>
          <a:xfrm>
            <a:off x="382859" y="95923"/>
            <a:ext cx="8378281" cy="1051107"/>
          </a:xfrm>
          <a:prstGeom prst="rect">
            <a:avLst/>
          </a:prstGeom>
        </p:spPr>
        <p:txBody>
          <a:bodyPr/>
          <a:lstStyle/>
          <a:p>
            <a:pPr lvl="1">
              <a:defRPr spc="0">
                <a:latin typeface="Rockwell"/>
                <a:ea typeface="Rockwell"/>
                <a:cs typeface="Rockwell"/>
                <a:sym typeface="Rockwell"/>
              </a:defRPr>
            </a:pPr>
            <a:r>
              <a:rPr dirty="0"/>
              <a:t>Fourfold growth in international schools worldwide</a:t>
            </a:r>
          </a:p>
        </p:txBody>
      </p:sp>
      <p:sp>
        <p:nvSpPr>
          <p:cNvPr id="69"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7</a:t>
            </a:fld>
            <a:endParaRPr dirty="0"/>
          </a:p>
        </p:txBody>
      </p:sp>
      <p:sp>
        <p:nvSpPr>
          <p:cNvPr id="70" name="Richard Gaskell, ISC Research, “International School Market Research and Trends&quot; (2018)"/>
          <p:cNvSpPr txBox="1"/>
          <p:nvPr/>
        </p:nvSpPr>
        <p:spPr>
          <a:xfrm>
            <a:off x="345164" y="5507996"/>
            <a:ext cx="8360618"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solidFill>
                  <a:srgbClr val="535353"/>
                </a:solidFill>
                <a:latin typeface="Arial"/>
                <a:ea typeface="Arial"/>
                <a:cs typeface="Arial"/>
                <a:sym typeface="Arial"/>
              </a:defRPr>
            </a:lvl1pPr>
          </a:lstStyle>
          <a:p>
            <a:r>
              <a:rPr dirty="0"/>
              <a:t>Richard Gaskell, ISC Research, “International School Market Research and Trends</a:t>
            </a:r>
            <a:r>
              <a:rPr lang="en-US" dirty="0"/>
              <a:t>”</a:t>
            </a:r>
            <a:r>
              <a:rPr dirty="0"/>
              <a:t> (2018)</a:t>
            </a:r>
          </a:p>
        </p:txBody>
      </p:sp>
      <p:graphicFrame>
        <p:nvGraphicFramePr>
          <p:cNvPr id="71" name="2D Column Chart"/>
          <p:cNvGraphicFramePr/>
          <p:nvPr>
            <p:extLst>
              <p:ext uri="{D42A27DB-BD31-4B8C-83A1-F6EECF244321}">
                <p14:modId xmlns:p14="http://schemas.microsoft.com/office/powerpoint/2010/main" val="1565408349"/>
              </p:ext>
            </p:extLst>
          </p:nvPr>
        </p:nvGraphicFramePr>
        <p:xfrm>
          <a:off x="204501" y="1945617"/>
          <a:ext cx="5288452" cy="3388383"/>
        </p:xfrm>
        <a:graphic>
          <a:graphicData uri="http://schemas.openxmlformats.org/drawingml/2006/chart">
            <c:chart xmlns:c="http://schemas.openxmlformats.org/drawingml/2006/chart" xmlns:r="http://schemas.openxmlformats.org/officeDocument/2006/relationships" r:id="rId2"/>
          </a:graphicData>
        </a:graphic>
      </p:graphicFrame>
      <p:sp>
        <p:nvSpPr>
          <p:cNvPr id="72" name="By 2028 China is predicted to have 2,200 international schools serving 1 million students. This has implications for U.S. independent schools schools given that Chinese students represented 50.3% of international students in NAIS schools in 2015.…"/>
          <p:cNvSpPr txBox="1"/>
          <p:nvPr/>
        </p:nvSpPr>
        <p:spPr>
          <a:xfrm>
            <a:off x="5925433" y="1430503"/>
            <a:ext cx="3014066" cy="3662537"/>
          </a:xfrm>
          <a:prstGeom prst="rect">
            <a:avLst/>
          </a:prstGeom>
          <a:ln w="25400">
            <a:solidFill>
              <a:schemeClr val="accent3">
                <a:satOff val="-6373"/>
                <a:lumOff val="-10823"/>
              </a:scheme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solidFill>
                  <a:srgbClr val="535353"/>
                </a:solidFill>
                <a:latin typeface="Arial"/>
                <a:ea typeface="Arial"/>
                <a:cs typeface="Arial"/>
                <a:sym typeface="Arial"/>
              </a:defRPr>
            </a:pPr>
            <a:r>
              <a:rPr dirty="0"/>
              <a:t>China is predicted to have 2,200 international schools serving 1 million student</a:t>
            </a:r>
            <a:r>
              <a:rPr lang="en-US" dirty="0"/>
              <a:t>s by 2028</a:t>
            </a:r>
            <a:r>
              <a:rPr dirty="0"/>
              <a:t>. This has implications for U.S. independent schools given that Chinese students represented 50.3% of international students in NAIS schools in 201</a:t>
            </a:r>
            <a:r>
              <a:rPr lang="en-US" dirty="0"/>
              <a:t>7</a:t>
            </a:r>
            <a:r>
              <a:rPr dirty="0"/>
              <a: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535353"/>
                </a:solidFill>
                <a:latin typeface="Arial"/>
                <a:ea typeface="Arial"/>
                <a:cs typeface="Arial"/>
                <a:sym typeface="Arial"/>
              </a:defRPr>
            </a:pPr>
            <a:br>
              <a:rPr dirty="0"/>
            </a:br>
            <a:r>
              <a:rPr dirty="0"/>
              <a:t>Carol Bernate, Jefferson Burnett, and Ioana Suciu Wheeler, “The International Student Outlook,” </a:t>
            </a:r>
            <a:r>
              <a:rPr lang="en-US" i="1" dirty="0"/>
              <a:t>2019–2020 </a:t>
            </a:r>
            <a:r>
              <a:rPr i="1" dirty="0"/>
              <a:t>NAIS Trendbook</a:t>
            </a:r>
          </a:p>
        </p:txBody>
      </p:sp>
      <p:sp>
        <p:nvSpPr>
          <p:cNvPr id="73" name="Number of international schools…"/>
          <p:cNvSpPr txBox="1"/>
          <p:nvPr/>
        </p:nvSpPr>
        <p:spPr>
          <a:xfrm>
            <a:off x="362065" y="1342270"/>
            <a:ext cx="7059760" cy="66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solidFill>
                  <a:srgbClr val="535353"/>
                </a:solidFill>
                <a:latin typeface="Arial"/>
                <a:ea typeface="Arial"/>
                <a:cs typeface="Arial"/>
                <a:sym typeface="Arial"/>
              </a:defRPr>
            </a:pPr>
            <a:r>
              <a:rPr dirty="0"/>
              <a:t>Number of international schools</a:t>
            </a:r>
          </a:p>
          <a:p>
            <a:pPr>
              <a:defRPr sz="2000">
                <a:solidFill>
                  <a:srgbClr val="535353"/>
                </a:solidFill>
                <a:latin typeface="Arial"/>
                <a:ea typeface="Arial"/>
                <a:cs typeface="Arial"/>
                <a:sym typeface="Arial"/>
              </a:defRPr>
            </a:pPr>
            <a:r>
              <a:rPr dirty="0"/>
              <a:t>Change from 2000 to 2019</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3"/>
          <p:cNvSpPr txBox="1">
            <a:spLocks noGrp="1"/>
          </p:cNvSpPr>
          <p:nvPr>
            <p:ph type="body" sz="quarter" idx="1"/>
          </p:nvPr>
        </p:nvSpPr>
        <p:spPr>
          <a:xfrm>
            <a:off x="382859" y="245106"/>
            <a:ext cx="8378281" cy="1051106"/>
          </a:xfrm>
          <a:prstGeom prst="rect">
            <a:avLst/>
          </a:prstGeom>
        </p:spPr>
        <p:txBody>
          <a:bodyPr/>
          <a:lstStyle/>
          <a:p>
            <a:pPr lvl="1">
              <a:defRPr spc="0">
                <a:latin typeface="Rockwell"/>
                <a:ea typeface="Rockwell"/>
                <a:cs typeface="Rockwell"/>
                <a:sym typeface="Rockwell"/>
              </a:defRPr>
            </a:pPr>
            <a:r>
              <a:rPr dirty="0"/>
              <a:t>Rapidly growing for-profit school sector has </a:t>
            </a:r>
            <a:r>
              <a:rPr lang="en-US" dirty="0"/>
              <a:t>focused on</a:t>
            </a:r>
            <a:r>
              <a:rPr dirty="0"/>
              <a:t> </a:t>
            </a:r>
            <a:br>
              <a:rPr lang="en-US" dirty="0"/>
            </a:br>
            <a:r>
              <a:rPr lang="en-US" dirty="0"/>
              <a:t>(or improving older) </a:t>
            </a:r>
            <a:r>
              <a:rPr dirty="0"/>
              <a:t>education and financial models.</a:t>
            </a:r>
            <a:r>
              <a:rPr lang="en-US" dirty="0"/>
              <a:t> </a:t>
            </a:r>
            <a:br>
              <a:rPr lang="en-US" dirty="0"/>
            </a:br>
            <a:r>
              <a:rPr lang="en-US" dirty="0"/>
              <a:t>For example:</a:t>
            </a:r>
            <a:endParaRPr dirty="0"/>
          </a:p>
        </p:txBody>
      </p:sp>
      <p:sp>
        <p:nvSpPr>
          <p:cNvPr id="76"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8</a:t>
            </a:fld>
            <a:endParaRPr dirty="0"/>
          </a:p>
        </p:txBody>
      </p:sp>
      <p:sp>
        <p:nvSpPr>
          <p:cNvPr id="77" name="Amada Torres, &quot;K-12 Education Landscape Presentation,” NAIS Board Meeting (June 2019)"/>
          <p:cNvSpPr txBox="1"/>
          <p:nvPr/>
        </p:nvSpPr>
        <p:spPr>
          <a:xfrm>
            <a:off x="318838" y="5329709"/>
            <a:ext cx="8451990" cy="584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solidFill>
                  <a:srgbClr val="535353"/>
                </a:solidFill>
                <a:latin typeface="Arial"/>
                <a:ea typeface="Arial"/>
                <a:cs typeface="Arial"/>
                <a:sym typeface="Arial"/>
              </a:defRPr>
            </a:lvl1pPr>
          </a:lstStyle>
          <a:p>
            <a:endParaRPr lang="en-US" dirty="0"/>
          </a:p>
          <a:p>
            <a:r>
              <a:rPr dirty="0"/>
              <a:t>Amada Torres, </a:t>
            </a:r>
            <a:r>
              <a:rPr lang="en-US" dirty="0"/>
              <a:t>“</a:t>
            </a:r>
            <a:r>
              <a:rPr dirty="0"/>
              <a:t>K</a:t>
            </a:r>
            <a:r>
              <a:rPr lang="en-US" dirty="0"/>
              <a:t>–</a:t>
            </a:r>
            <a:r>
              <a:rPr dirty="0"/>
              <a:t>12 Education Landscape Presentation,” NAIS Board Meeting (June 2019)</a:t>
            </a:r>
          </a:p>
        </p:txBody>
      </p:sp>
      <p:sp>
        <p:nvSpPr>
          <p:cNvPr id="78" name="Educational Models…"/>
          <p:cNvSpPr txBox="1"/>
          <p:nvPr/>
        </p:nvSpPr>
        <p:spPr>
          <a:xfrm>
            <a:off x="389505" y="1451198"/>
            <a:ext cx="3512363" cy="3785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4000" b="1">
                <a:solidFill>
                  <a:schemeClr val="accent4">
                    <a:satOff val="-1335"/>
                    <a:lumOff val="-10274"/>
                  </a:schemeClr>
                </a:solidFill>
                <a:latin typeface="Arial"/>
                <a:ea typeface="Arial"/>
                <a:cs typeface="Arial"/>
                <a:sym typeface="Arial"/>
              </a:defRPr>
            </a:pPr>
            <a:r>
              <a:rPr sz="2000" dirty="0">
                <a:solidFill>
                  <a:srgbClr val="535353"/>
                </a:solidFill>
              </a:rPr>
              <a:t>Education Models</a:t>
            </a:r>
            <a:br>
              <a:rPr sz="2000" dirty="0">
                <a:solidFill>
                  <a:srgbClr val="535353"/>
                </a:solidFill>
              </a:rPr>
            </a:br>
            <a:endParaRPr sz="2000" dirty="0">
              <a:solidFill>
                <a:srgbClr val="535353"/>
              </a:solidFill>
            </a:endParaRP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Student-led learning </a:t>
            </a:r>
            <a:br>
              <a:rPr sz="2000" dirty="0">
                <a:solidFill>
                  <a:srgbClr val="535353"/>
                </a:solidFill>
              </a:rPr>
            </a:br>
            <a:r>
              <a:rPr sz="2000" dirty="0">
                <a:solidFill>
                  <a:srgbClr val="535353"/>
                </a:solidFill>
              </a:rPr>
              <a:t>(Wildflower Schools)</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No traditional teachers </a:t>
            </a:r>
            <a:br>
              <a:rPr sz="2000" dirty="0">
                <a:solidFill>
                  <a:srgbClr val="535353"/>
                </a:solidFill>
              </a:rPr>
            </a:br>
            <a:r>
              <a:rPr sz="2000" dirty="0">
                <a:solidFill>
                  <a:srgbClr val="535353"/>
                </a:solidFill>
              </a:rPr>
              <a:t>(Acton Academy)</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Project-based learning (Brightworks)</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No traditional grading </a:t>
            </a:r>
            <a:br>
              <a:rPr sz="2000" dirty="0">
                <a:solidFill>
                  <a:srgbClr val="535353"/>
                </a:solidFill>
              </a:rPr>
            </a:br>
            <a:r>
              <a:rPr sz="2000" dirty="0">
                <a:solidFill>
                  <a:srgbClr val="535353"/>
                </a:solidFill>
              </a:rPr>
              <a:t>(Acton Academy)</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Use of technology </a:t>
            </a:r>
            <a:br>
              <a:rPr sz="2000" dirty="0">
                <a:solidFill>
                  <a:srgbClr val="535353"/>
                </a:solidFill>
              </a:rPr>
            </a:br>
            <a:r>
              <a:rPr sz="2000" dirty="0">
                <a:solidFill>
                  <a:srgbClr val="535353"/>
                </a:solidFill>
              </a:rPr>
              <a:t>(AltSchool)</a:t>
            </a:r>
          </a:p>
        </p:txBody>
      </p:sp>
      <p:sp>
        <p:nvSpPr>
          <p:cNvPr id="79" name="Financial Models…"/>
          <p:cNvSpPr txBox="1"/>
          <p:nvPr/>
        </p:nvSpPr>
        <p:spPr>
          <a:xfrm>
            <a:off x="4382327" y="1451198"/>
            <a:ext cx="3701330" cy="3785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4000" b="1">
                <a:solidFill>
                  <a:schemeClr val="accent4">
                    <a:satOff val="-1335"/>
                    <a:lumOff val="-10274"/>
                  </a:schemeClr>
                </a:solidFill>
                <a:latin typeface="Arial"/>
                <a:ea typeface="Arial"/>
                <a:cs typeface="Arial"/>
                <a:sym typeface="Arial"/>
              </a:defRPr>
            </a:pPr>
            <a:r>
              <a:rPr sz="2000" dirty="0">
                <a:solidFill>
                  <a:srgbClr val="535353"/>
                </a:solidFill>
              </a:rPr>
              <a:t>Financial Models</a:t>
            </a:r>
          </a:p>
          <a:p>
            <a:pPr>
              <a:defRPr sz="4000" b="1">
                <a:solidFill>
                  <a:schemeClr val="accent4">
                    <a:satOff val="-1335"/>
                    <a:lumOff val="-10274"/>
                  </a:schemeClr>
                </a:solidFill>
                <a:latin typeface="Arial"/>
                <a:ea typeface="Arial"/>
                <a:cs typeface="Arial"/>
                <a:sym typeface="Arial"/>
              </a:defRPr>
            </a:pPr>
            <a:endParaRPr sz="2000" dirty="0">
              <a:solidFill>
                <a:srgbClr val="535353"/>
              </a:solidFill>
            </a:endParaRP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Lower tuition </a:t>
            </a:r>
            <a:br>
              <a:rPr sz="2000" dirty="0">
                <a:solidFill>
                  <a:srgbClr val="535353"/>
                </a:solidFill>
              </a:rPr>
            </a:br>
            <a:r>
              <a:rPr sz="2000" dirty="0">
                <a:solidFill>
                  <a:srgbClr val="535353"/>
                </a:solidFill>
              </a:rPr>
              <a:t>(Blyth-Templeton Academy)</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Less physical plant </a:t>
            </a:r>
            <a:br>
              <a:rPr sz="2000" dirty="0">
                <a:solidFill>
                  <a:srgbClr val="535353"/>
                </a:solidFill>
              </a:rPr>
            </a:br>
            <a:r>
              <a:rPr sz="2000" dirty="0">
                <a:solidFill>
                  <a:srgbClr val="535353"/>
                </a:solidFill>
              </a:rPr>
              <a:t>(Mysa School)</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Network of schools </a:t>
            </a:r>
            <a:br>
              <a:rPr sz="2000" dirty="0">
                <a:solidFill>
                  <a:srgbClr val="535353"/>
                </a:solidFill>
              </a:rPr>
            </a:br>
            <a:r>
              <a:rPr sz="2000" dirty="0">
                <a:solidFill>
                  <a:srgbClr val="535353"/>
                </a:solidFill>
              </a:rPr>
              <a:t>(BASIS Independent Schools)</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No fundraising </a:t>
            </a:r>
            <a:br>
              <a:rPr sz="2000" dirty="0">
                <a:solidFill>
                  <a:srgbClr val="535353"/>
                </a:solidFill>
              </a:rPr>
            </a:br>
            <a:r>
              <a:rPr sz="2000" dirty="0">
                <a:solidFill>
                  <a:srgbClr val="535353"/>
                </a:solidFill>
              </a:rPr>
              <a:t>(Portfolio School)</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For-profit investments </a:t>
            </a:r>
            <a:br>
              <a:rPr sz="2000" dirty="0">
                <a:solidFill>
                  <a:srgbClr val="535353"/>
                </a:solidFill>
              </a:rPr>
            </a:br>
            <a:r>
              <a:rPr sz="2000" dirty="0">
                <a:solidFill>
                  <a:srgbClr val="535353"/>
                </a:solidFill>
              </a:rPr>
              <a:t>(AltSchool)</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Placeholder 3"/>
          <p:cNvSpPr txBox="1">
            <a:spLocks noGrp="1"/>
          </p:cNvSpPr>
          <p:nvPr>
            <p:ph type="body" sz="quarter" idx="1"/>
          </p:nvPr>
        </p:nvSpPr>
        <p:spPr>
          <a:xfrm>
            <a:off x="382859" y="218780"/>
            <a:ext cx="8378281" cy="1051106"/>
          </a:xfrm>
          <a:prstGeom prst="rect">
            <a:avLst/>
          </a:prstGeom>
        </p:spPr>
        <p:txBody>
          <a:bodyPr/>
          <a:lstStyle/>
          <a:p>
            <a:pPr lvl="1">
              <a:defRPr spc="0">
                <a:latin typeface="Rockwell"/>
                <a:ea typeface="Rockwell"/>
                <a:cs typeface="Rockwell"/>
                <a:sym typeface="Rockwell"/>
              </a:defRPr>
            </a:pPr>
            <a:r>
              <a:rPr dirty="0"/>
              <a:t>Emergence of for-profit schools suggests several changes in the market</a:t>
            </a:r>
            <a:r>
              <a:rPr lang="en-US" dirty="0"/>
              <a:t>.</a:t>
            </a:r>
            <a:endParaRPr dirty="0"/>
          </a:p>
        </p:txBody>
      </p:sp>
      <p:sp>
        <p:nvSpPr>
          <p:cNvPr id="82" name="Slide Number Placeholder 1"/>
          <p:cNvSpPr txBox="1">
            <a:spLocks noGrp="1"/>
          </p:cNvSpPr>
          <p:nvPr>
            <p:ph type="sldNum" sz="quarter" idx="4294967295"/>
          </p:nvPr>
        </p:nvSpPr>
        <p:spPr>
          <a:xfrm>
            <a:off x="8742196" y="6428988"/>
            <a:ext cx="127001" cy="177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ctr">
              <a:defRPr b="1">
                <a:solidFill>
                  <a:srgbClr val="FFFFFF"/>
                </a:solidFill>
                <a:latin typeface="Gotham-Bold"/>
                <a:ea typeface="Gotham-Bold"/>
                <a:cs typeface="Gotham-Bold"/>
                <a:sym typeface="Gotham-Bold"/>
              </a:defRPr>
            </a:lvl1pPr>
          </a:lstStyle>
          <a:p>
            <a:fld id="{86CB4B4D-7CA3-9044-876B-883B54F8677D}" type="slidenum">
              <a:t>9</a:t>
            </a:fld>
            <a:endParaRPr dirty="0"/>
          </a:p>
        </p:txBody>
      </p:sp>
      <p:sp>
        <p:nvSpPr>
          <p:cNvPr id="83" name="Entrepreneur interest and investment in education…"/>
          <p:cNvSpPr txBox="1"/>
          <p:nvPr/>
        </p:nvSpPr>
        <p:spPr>
          <a:xfrm>
            <a:off x="352878" y="1475014"/>
            <a:ext cx="7676631" cy="255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Entrepreneur interest and investment in education</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A shared desire for personalization in education</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A more significant role for technology and data</a:t>
            </a:r>
          </a:p>
          <a:p>
            <a:pPr marL="200526" indent="-200526">
              <a:buSzPct val="100000"/>
              <a:buChar char="•"/>
              <a:defRPr sz="4000">
                <a:solidFill>
                  <a:schemeClr val="accent4">
                    <a:satOff val="-1335"/>
                    <a:lumOff val="-10274"/>
                  </a:schemeClr>
                </a:solidFill>
                <a:latin typeface="Arial"/>
                <a:ea typeface="Arial"/>
                <a:cs typeface="Arial"/>
                <a:sym typeface="Arial"/>
              </a:defRPr>
            </a:pPr>
            <a:r>
              <a:rPr lang="en-US" sz="2000" dirty="0">
                <a:solidFill>
                  <a:srgbClr val="535353"/>
                </a:solidFill>
              </a:rPr>
              <a:t>The</a:t>
            </a:r>
            <a:r>
              <a:rPr sz="2000" dirty="0">
                <a:solidFill>
                  <a:srgbClr val="535353"/>
                </a:solidFill>
              </a:rPr>
              <a:t> middle class priced out of independent schools</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The possibility </a:t>
            </a:r>
            <a:r>
              <a:rPr lang="en-US" sz="2000" dirty="0">
                <a:solidFill>
                  <a:srgbClr val="535353"/>
                </a:solidFill>
              </a:rPr>
              <a:t>of</a:t>
            </a:r>
            <a:r>
              <a:rPr sz="2000" dirty="0">
                <a:solidFill>
                  <a:srgbClr val="535353"/>
                </a:solidFill>
              </a:rPr>
              <a:t> efficiency and innovation through networks</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A generation of parents open to new kinds of education </a:t>
            </a:r>
          </a:p>
          <a:p>
            <a:pPr marL="200526" indent="-200526">
              <a:buSzPct val="100000"/>
              <a:buChar char="•"/>
              <a:defRPr sz="4000">
                <a:solidFill>
                  <a:schemeClr val="accent4">
                    <a:satOff val="-1335"/>
                    <a:lumOff val="-10274"/>
                  </a:schemeClr>
                </a:solidFill>
                <a:latin typeface="Arial"/>
                <a:ea typeface="Arial"/>
                <a:cs typeface="Arial"/>
                <a:sym typeface="Arial"/>
              </a:defRPr>
            </a:pPr>
            <a:r>
              <a:rPr sz="2000" dirty="0">
                <a:solidFill>
                  <a:srgbClr val="535353"/>
                </a:solidFill>
              </a:rPr>
              <a:t>Millennial employees (teachers and administrators) who may want to be part of something new and disruptive</a:t>
            </a:r>
          </a:p>
        </p:txBody>
      </p:sp>
      <p:sp>
        <p:nvSpPr>
          <p:cNvPr id="84" name="Amada Torres, &quot;K-12 Education Landscape Presentation,” NAIS Board Meeting (June 2019)"/>
          <p:cNvSpPr txBox="1"/>
          <p:nvPr/>
        </p:nvSpPr>
        <p:spPr>
          <a:xfrm>
            <a:off x="284414" y="4062094"/>
            <a:ext cx="8451990"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solidFill>
                  <a:srgbClr val="535353"/>
                </a:solidFill>
                <a:latin typeface="Arial"/>
                <a:ea typeface="Arial"/>
                <a:cs typeface="Arial"/>
                <a:sym typeface="Arial"/>
              </a:defRPr>
            </a:lvl1pPr>
          </a:lstStyle>
          <a:p>
            <a:endParaRPr lang="en-US" dirty="0"/>
          </a:p>
          <a:p>
            <a:endParaRPr lang="en-US" dirty="0"/>
          </a:p>
          <a:p>
            <a:endParaRPr lang="en-US" dirty="0"/>
          </a:p>
          <a:p>
            <a:endParaRPr lang="en-US" dirty="0"/>
          </a:p>
          <a:p>
            <a:endParaRPr lang="en-US" dirty="0"/>
          </a:p>
          <a:p>
            <a:endParaRPr lang="en-US" dirty="0"/>
          </a:p>
          <a:p>
            <a:r>
              <a:rPr dirty="0"/>
              <a:t>Amada Torres, </a:t>
            </a:r>
            <a:r>
              <a:rPr lang="en-US" dirty="0"/>
              <a:t>“</a:t>
            </a:r>
            <a:r>
              <a:rPr dirty="0"/>
              <a:t>K</a:t>
            </a:r>
            <a:r>
              <a:rPr lang="en-US" dirty="0"/>
              <a:t>–</a:t>
            </a:r>
            <a:r>
              <a:rPr dirty="0"/>
              <a:t>12 Education Landscape Presentation,” NAIS Board Meeting (June 2019)</a:t>
            </a:r>
          </a:p>
        </p:txBody>
      </p:sp>
    </p:spTree>
  </p:cSld>
  <p:clrMapOvr>
    <a:masterClrMapping/>
  </p:clrMapOvr>
  <p:transition spd="med"/>
</p:sld>
</file>

<file path=ppt/theme/theme1.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Helvetica"/>
        <a:ea typeface="Helvetica"/>
        <a:cs typeface="Helvetica"/>
      </a:majorFont>
      <a:minorFont>
        <a:latin typeface="Calibri"/>
        <a:ea typeface="Calibri"/>
        <a:cs typeface="Calibri"/>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ection Divider">
  <a:themeElements>
    <a:clrScheme name="Section Divid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Section Divider">
      <a:majorFont>
        <a:latin typeface="Helvetica"/>
        <a:ea typeface="Helvetica"/>
        <a:cs typeface="Helvetica"/>
      </a:majorFont>
      <a:minorFont>
        <a:latin typeface="Calibri"/>
        <a:ea typeface="Calibri"/>
        <a:cs typeface="Calibri"/>
      </a:minorFont>
    </a:fontScheme>
    <a:fmtScheme name="Section Divid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2535</Words>
  <Application>Microsoft Macintosh PowerPoint</Application>
  <PresentationFormat>On-screen Show (4:3)</PresentationFormat>
  <Paragraphs>285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Gotham-Bold</vt:lpstr>
      <vt:lpstr>Gotham-Light</vt:lpstr>
      <vt:lpstr>Rockwell</vt:lpstr>
      <vt:lpstr>Symbol</vt:lpstr>
      <vt:lpstr>Times</vt:lpstr>
      <vt:lpstr>Section Divider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Scherr, Rebecca</cp:lastModifiedBy>
  <cp:revision>108</cp:revision>
  <cp:lastPrinted>2019-09-07T15:45:25Z</cp:lastPrinted>
  <dcterms:modified xsi:type="dcterms:W3CDTF">2019-09-17T16:59:04Z</dcterms:modified>
</cp:coreProperties>
</file>